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74" r:id="rId4"/>
    <p:sldId id="275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12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E7544-CE19-0744-9C61-88D158D1D623}" type="datetimeFigureOut">
              <a:rPr lang="en-US" smtClean="0"/>
              <a:t>19/07/2011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CB63F-7F72-CE4C-A627-45258FD5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93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D8F51-4EFE-5149-B136-8FC4510CDDA9}" type="datetimeFigureOut">
              <a:rPr lang="en-US"/>
              <a:pPr/>
              <a:t>19/07/2011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71BA2F-661E-8643-BAE1-A517D4BA0C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18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19/07/2011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of the mood-as-input hypothesis for clinical populations suffering pathological worrying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Graham C L Davey</a:t>
            </a:r>
          </a:p>
          <a:p>
            <a:r>
              <a:rPr lang="en-US" dirty="0" smtClean="0"/>
              <a:t>University of Sussex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33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&amp;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Clinical Populations possess characteristics that potentially impair an objective assessment of solutions for worries:</a:t>
            </a:r>
          </a:p>
          <a:p>
            <a:pPr lvl="1"/>
            <a:r>
              <a:rPr lang="en-US" dirty="0" smtClean="0"/>
              <a:t>Poor problem-solving confidence (Davey, 1994)</a:t>
            </a:r>
          </a:p>
          <a:p>
            <a:pPr lvl="1"/>
            <a:r>
              <a:rPr lang="en-US" dirty="0"/>
              <a:t>Feelings of Personal Inadequacy (Davey &amp; Levy, 1998)</a:t>
            </a:r>
          </a:p>
          <a:p>
            <a:pPr lvl="1"/>
            <a:r>
              <a:rPr lang="en-US" dirty="0" smtClean="0"/>
              <a:t>Possess an Intolerance of Uncertainty (</a:t>
            </a:r>
            <a:r>
              <a:rPr lang="en-US" dirty="0" err="1" smtClean="0"/>
              <a:t>Dugas</a:t>
            </a:r>
            <a:r>
              <a:rPr lang="en-US" dirty="0" smtClean="0"/>
              <a:t> et al., 2004)</a:t>
            </a:r>
          </a:p>
          <a:p>
            <a:pPr lvl="1"/>
            <a:r>
              <a:rPr lang="en-US" dirty="0" smtClean="0"/>
              <a:t>Have a Narrow Negative Focus (Gasper &amp; </a:t>
            </a:r>
            <a:r>
              <a:rPr lang="en-US" dirty="0" err="1" smtClean="0"/>
              <a:t>Clore</a:t>
            </a:r>
            <a:r>
              <a:rPr lang="en-US" dirty="0" smtClean="0"/>
              <a:t>, 2002)</a:t>
            </a:r>
          </a:p>
          <a:p>
            <a:pPr lvl="1"/>
            <a:r>
              <a:rPr lang="en-US" dirty="0" smtClean="0"/>
              <a:t>Possess an Avoidance Coping Style (Davey, 1993)</a:t>
            </a:r>
          </a:p>
          <a:p>
            <a:pPr marL="36576" indent="0">
              <a:buNone/>
            </a:pPr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6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Worriers deploy systematic or deliberative information processing styles (Dash &amp; Davey, 2011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“a comprehensive, analytic orientation in which perceivers access and scrutinize all informational input for its relevance and importance to their judgment task” (</a:t>
            </a:r>
            <a:r>
              <a:rPr lang="en-US" dirty="0" err="1" smtClean="0"/>
              <a:t>Chaiken</a:t>
            </a:r>
            <a:r>
              <a:rPr lang="en-US" dirty="0" smtClean="0"/>
              <a:t> et al., 1989)</a:t>
            </a:r>
            <a:endParaRPr lang="en-US" dirty="0" smtClean="0"/>
          </a:p>
          <a:p>
            <a:r>
              <a:rPr lang="en-US" dirty="0" smtClean="0"/>
              <a:t>Excessive worrying is associated with low WMC (Hirsch et al., 2009)</a:t>
            </a:r>
          </a:p>
          <a:p>
            <a:r>
              <a:rPr lang="en-US" dirty="0" smtClean="0"/>
              <a:t>Vulnerability during periods of stress and weak cognitive control (Wessel et al.,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82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to Understand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Worry as a neutralizing activity</a:t>
            </a:r>
          </a:p>
          <a:p>
            <a:r>
              <a:rPr lang="en-US" dirty="0" smtClean="0"/>
              <a:t>Worry as an attempt at mood repair</a:t>
            </a:r>
          </a:p>
          <a:p>
            <a:r>
              <a:rPr lang="en-US" dirty="0" smtClean="0"/>
              <a:t>Mood is therefore an indicator of the success or failure of worry’s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76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Clinical populations suffering pathological worrying:</a:t>
            </a:r>
          </a:p>
          <a:p>
            <a:pPr lvl="1"/>
            <a:r>
              <a:rPr lang="en-US" dirty="0" smtClean="0"/>
              <a:t>Are more likely to deploy AMA stop rules and experience endemic negative mood</a:t>
            </a:r>
          </a:p>
          <a:p>
            <a:pPr lvl="1"/>
            <a:r>
              <a:rPr lang="en-US" dirty="0" smtClean="0"/>
              <a:t>Possess characteristics that would facilitate the use of mood as information</a:t>
            </a:r>
          </a:p>
          <a:p>
            <a:pPr lvl="1"/>
            <a:r>
              <a:rPr lang="en-US" dirty="0" smtClean="0"/>
              <a:t>Will closely monitor mood because of the desire for mood repair</a:t>
            </a:r>
          </a:p>
          <a:p>
            <a:r>
              <a:rPr lang="en-US" dirty="0" smtClean="0"/>
              <a:t>These factors may be influential during the development of worry symptoms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36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mood-as-input?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Martin &amp; Davies (1998)</a:t>
            </a:r>
          </a:p>
          <a:p>
            <a:r>
              <a:rPr lang="en-US" sz="2800" dirty="0" smtClean="0"/>
              <a:t>Stop Rules</a:t>
            </a:r>
          </a:p>
          <a:p>
            <a:r>
              <a:rPr lang="en-US" sz="2800" dirty="0" smtClean="0"/>
              <a:t>The Role of Mood as Information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49652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/>
          </p:cNvPicPr>
          <p:nvPr/>
        </p:nvPicPr>
        <p:blipFill>
          <a:blip r:embed="rId2"/>
          <a:srcRect t="8491" b="8491"/>
          <a:stretch>
            <a:fillRect/>
          </a:stretch>
        </p:blipFill>
        <p:spPr>
          <a:xfrm>
            <a:off x="5249595" y="1132130"/>
            <a:ext cx="3532582" cy="2932710"/>
          </a:xfrm>
          <a:prstGeom prst="rect">
            <a:avLst/>
          </a:prstGeo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stop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98464"/>
            <a:ext cx="7620000" cy="2502335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Relate to Task Motivation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Performance Focused OR Task Focused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‘Enough’ OR ‘Enjoy’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‘As Many as Can’ (AMA) OR ‘Feel Like Continuing’ (FL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Role of Mood?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51306"/>
            <a:ext cx="7620000" cy="3949493"/>
          </a:xfrm>
        </p:spPr>
        <p:txBody>
          <a:bodyPr/>
          <a:lstStyle/>
          <a:p>
            <a:r>
              <a:rPr lang="en-US" dirty="0" smtClean="0"/>
              <a:t>Concurrent mood becomes a source of information about achieving task goals</a:t>
            </a:r>
          </a:p>
          <a:p>
            <a:r>
              <a:rPr lang="en-US" dirty="0" smtClean="0"/>
              <a:t>Mood valency will interact with stop rule to determine task perseveration</a:t>
            </a:r>
          </a:p>
          <a:p>
            <a:r>
              <a:rPr lang="en-US" dirty="0" smtClean="0"/>
              <a:t>Psychopathology-relevant tasks are frequently conducted under conditions of ‘as many as can’ stop rules and negative mood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3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2 x 2 Design</a:t>
            </a:r>
            <a:br>
              <a:rPr lang="en-GB"/>
            </a:br>
            <a:r>
              <a:rPr lang="en-GB" sz="3200"/>
              <a:t>Martin, Ward, Achee &amp; Wyer (1993)</a:t>
            </a:r>
            <a:endParaRPr lang="en-US" sz="3200"/>
          </a:p>
        </p:txBody>
      </p:sp>
      <p:graphicFrame>
        <p:nvGraphicFramePr>
          <p:cNvPr id="69636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78175091"/>
              </p:ext>
            </p:extLst>
          </p:nvPr>
        </p:nvGraphicFramePr>
        <p:xfrm>
          <a:off x="457200" y="1981200"/>
          <a:ext cx="82296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Chart" r:id="rId4" imgW="8229600" imgH="4114800" progId="MSGraph.Chart.8">
                  <p:embed followColorScheme="full"/>
                </p:oleObj>
              </mc:Choice>
              <mc:Fallback>
                <p:oleObj name="Chart" r:id="rId4" imgW="8229600" imgH="41148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8229600" cy="4114800"/>
                      </a:xfrm>
                      <a:prstGeom prst="rect">
                        <a:avLst/>
                      </a:prstGeom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56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Mood-as-input &amp; Clinical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years of analogue studies but no studies with clinical populations</a:t>
            </a:r>
          </a:p>
          <a:p>
            <a:r>
              <a:rPr lang="en-US" dirty="0" smtClean="0"/>
              <a:t>Negative moods and ‘perfectionist’ styles are common – so why don’t most people acquire perseverative worrying?</a:t>
            </a:r>
          </a:p>
          <a:p>
            <a:r>
              <a:rPr lang="en-US" dirty="0" smtClean="0"/>
              <a:t>What is special about clinical populations that puts them at risk of developing perseverative worrying?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66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Pathological Worriers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Experience endemic negative mood</a:t>
            </a:r>
          </a:p>
          <a:p>
            <a:r>
              <a:rPr lang="en-US" dirty="0" smtClean="0"/>
              <a:t>Negative mood is also a risk factor for deploying ‘as many as can’ stop rules</a:t>
            </a:r>
          </a:p>
          <a:p>
            <a:r>
              <a:rPr lang="en-US" dirty="0" smtClean="0"/>
              <a:t>Worriers possess meta-cognitive beliefs about worrying that operationalize as ‘as many as can’ stop rules:</a:t>
            </a:r>
          </a:p>
          <a:p>
            <a:pPr lvl="1"/>
            <a:r>
              <a:rPr lang="en-US" dirty="0" smtClean="0"/>
              <a:t>Responsibility for outcomes (Wells &amp; </a:t>
            </a:r>
            <a:r>
              <a:rPr lang="en-US" dirty="0" err="1" smtClean="0"/>
              <a:t>Papageorgiou</a:t>
            </a:r>
            <a:r>
              <a:rPr lang="en-US" dirty="0" smtClean="0"/>
              <a:t>, 1998)</a:t>
            </a:r>
          </a:p>
          <a:p>
            <a:pPr lvl="1"/>
            <a:r>
              <a:rPr lang="en-US" dirty="0" smtClean="0"/>
              <a:t>Beliefs about the necessity of worrying (Wells, 2010)</a:t>
            </a:r>
          </a:p>
          <a:p>
            <a:pPr lvl="1"/>
            <a:r>
              <a:rPr lang="en-US" dirty="0" smtClean="0"/>
              <a:t>Intolerance of uncertainty (</a:t>
            </a:r>
            <a:r>
              <a:rPr lang="en-US" dirty="0" err="1" smtClean="0"/>
              <a:t>Dugas</a:t>
            </a:r>
            <a:r>
              <a:rPr lang="en-US" dirty="0" smtClean="0"/>
              <a:t> et al., 1997)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59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affecting the informational value of mood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discounting hypothesis (Schwarz &amp; </a:t>
            </a:r>
            <a:r>
              <a:rPr lang="en-US" dirty="0" err="1" smtClean="0"/>
              <a:t>Clore</a:t>
            </a:r>
            <a:r>
              <a:rPr lang="en-US" dirty="0" smtClean="0"/>
              <a:t>, 1983)</a:t>
            </a:r>
          </a:p>
          <a:p>
            <a:r>
              <a:rPr lang="en-US" dirty="0" smtClean="0"/>
              <a:t>Knowledge &amp; Expertise</a:t>
            </a:r>
          </a:p>
          <a:p>
            <a:r>
              <a:rPr lang="en-US" dirty="0" smtClean="0"/>
              <a:t>Cognitive Load (</a:t>
            </a:r>
            <a:r>
              <a:rPr lang="en-US" dirty="0" err="1" smtClean="0"/>
              <a:t>Siemer</a:t>
            </a:r>
            <a:r>
              <a:rPr lang="en-US" dirty="0" smtClean="0"/>
              <a:t> &amp; </a:t>
            </a:r>
            <a:r>
              <a:rPr lang="en-US" dirty="0" err="1" smtClean="0"/>
              <a:t>Reisenzein</a:t>
            </a:r>
            <a:r>
              <a:rPr lang="en-US" dirty="0" smtClean="0"/>
              <a:t> (1998)</a:t>
            </a:r>
          </a:p>
          <a:p>
            <a:r>
              <a:rPr lang="en-US" dirty="0" smtClean="0"/>
              <a:t>Motivation to Understand Mood</a:t>
            </a:r>
          </a:p>
          <a:p>
            <a:r>
              <a:rPr lang="en-US" dirty="0" smtClean="0"/>
              <a:t>Systematic Information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45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Discounting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happens when mood is attributed to an obvious source?</a:t>
            </a:r>
          </a:p>
          <a:p>
            <a:r>
              <a:rPr lang="en-US" dirty="0" smtClean="0"/>
              <a:t>Mood is deemed to be irrelevant to the judgment at hand (Schwarz &amp; </a:t>
            </a:r>
            <a:r>
              <a:rPr lang="en-US" dirty="0" err="1" smtClean="0"/>
              <a:t>Clore</a:t>
            </a:r>
            <a:r>
              <a:rPr lang="en-US" dirty="0" smtClean="0"/>
              <a:t>, 1983)</a:t>
            </a:r>
          </a:p>
          <a:p>
            <a:r>
              <a:rPr lang="en-US" dirty="0" smtClean="0"/>
              <a:t>Negative mood sets higher performance standards only if the source of mood is non-salient (Scott &amp; </a:t>
            </a:r>
            <a:r>
              <a:rPr lang="en-US" dirty="0" err="1" smtClean="0"/>
              <a:t>Cervone</a:t>
            </a:r>
            <a:r>
              <a:rPr lang="en-US" dirty="0" smtClean="0"/>
              <a:t>, 2002)</a:t>
            </a:r>
          </a:p>
          <a:p>
            <a:r>
              <a:rPr lang="en-US" dirty="0" smtClean="0"/>
              <a:t>Mood more likely to be used as information if individual is in a negative mood (need to explain, understand and repair mood (Clark &amp; </a:t>
            </a:r>
            <a:r>
              <a:rPr lang="en-US" dirty="0" err="1" smtClean="0"/>
              <a:t>Isen</a:t>
            </a:r>
            <a:r>
              <a:rPr lang="en-US" dirty="0" smtClean="0"/>
              <a:t>, 1982)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463</TotalTime>
  <Words>629</Words>
  <Application>Microsoft Macintosh PowerPoint</Application>
  <PresentationFormat>On-screen Show (4:3)</PresentationFormat>
  <Paragraphs>62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Technic</vt:lpstr>
      <vt:lpstr>Chart</vt:lpstr>
      <vt:lpstr>Implications of the mood-as-input hypothesis for clinical populations suffering pathological worrying</vt:lpstr>
      <vt:lpstr>What is mood-as-input?</vt:lpstr>
      <vt:lpstr>What are stop rules?</vt:lpstr>
      <vt:lpstr>What is the Role of Mood?</vt:lpstr>
      <vt:lpstr>The 2 x 2 Design Martin, Ward, Achee &amp; Wyer (1993)</vt:lpstr>
      <vt:lpstr>Mood-as-input &amp; Clinical Populations</vt:lpstr>
      <vt:lpstr>Characteristics of Pathological Worriers</vt:lpstr>
      <vt:lpstr>Factors affecting the informational value of mood</vt:lpstr>
      <vt:lpstr>The Discounting Hypothesis</vt:lpstr>
      <vt:lpstr>Knowledge &amp; Expertise</vt:lpstr>
      <vt:lpstr>Cognitive Load</vt:lpstr>
      <vt:lpstr>Motivation to Understand Mood</vt:lpstr>
      <vt:lpstr>Conclusions</vt:lpstr>
    </vt:vector>
  </TitlesOfParts>
  <Company>Sussex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Implications of the mood-as-input hypothesis for clinical populations suffering pathological worrying</dc:title>
  <dc:creator>ITS Science</dc:creator>
  <cp:lastModifiedBy>ITS Science</cp:lastModifiedBy>
  <cp:revision>20</cp:revision>
  <dcterms:created xsi:type="dcterms:W3CDTF">2011-06-28T13:31:39Z</dcterms:created>
  <dcterms:modified xsi:type="dcterms:W3CDTF">2011-07-19T09:01:30Z</dcterms:modified>
</cp:coreProperties>
</file>