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7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1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D9C2B3-7BEB-B940-B04B-0E2DC7AC972F}" type="datetimeFigureOut">
              <a:rPr lang="en-US" smtClean="0"/>
              <a:t>07/05/2013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654F2C-FFE6-0240-92D6-C19BAF38DC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Aversive intrusive thoughts as contributors to inflated responsibility, intolerance of uncertainty, and thought-action fusion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Graham C L Davey, Frances </a:t>
            </a:r>
            <a:r>
              <a:rPr lang="en-US" dirty="0" err="1" smtClean="0"/>
              <a:t>Meeten</a:t>
            </a:r>
            <a:r>
              <a:rPr lang="en-US" dirty="0" smtClean="0"/>
              <a:t>, Georgina Barnes &amp; Suzanne R Dash</a:t>
            </a:r>
          </a:p>
          <a:p>
            <a:r>
              <a:rPr lang="en-US" dirty="0" smtClean="0"/>
              <a:t>University of Sussex,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0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Experiment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300" y="2044700"/>
            <a:ext cx="4584700" cy="2755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87676" y="5235677"/>
            <a:ext cx="5186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composite ratings of </a:t>
            </a:r>
            <a:r>
              <a:rPr lang="en-US" dirty="0" smtClean="0"/>
              <a:t>RESP (p&lt;.05), </a:t>
            </a:r>
            <a:r>
              <a:rPr lang="en-US" dirty="0" smtClean="0"/>
              <a:t>IU </a:t>
            </a:r>
            <a:r>
              <a:rPr lang="en-US" dirty="0" smtClean="0"/>
              <a:t>(ns) and </a:t>
            </a:r>
            <a:r>
              <a:rPr lang="en-US" dirty="0" smtClean="0"/>
              <a:t>TAF </a:t>
            </a:r>
            <a:r>
              <a:rPr lang="en-US" dirty="0" smtClean="0"/>
              <a:t>(p&lt;.05) by </a:t>
            </a:r>
            <a:r>
              <a:rPr lang="en-US" dirty="0" smtClean="0"/>
              <a:t>high and low obsessive thought groups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Experiment 1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78" y="2336800"/>
            <a:ext cx="2527300" cy="2171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484" y="2336800"/>
            <a:ext cx="2527300" cy="217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2016" y="2336800"/>
            <a:ext cx="2527300" cy="2171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6194" y="5161935"/>
            <a:ext cx="5153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full questionnaire scores for </a:t>
            </a:r>
            <a:r>
              <a:rPr lang="en-US" dirty="0" smtClean="0"/>
              <a:t>RAS (p&lt;.05), </a:t>
            </a:r>
            <a:r>
              <a:rPr lang="en-US" dirty="0" smtClean="0"/>
              <a:t>IUS </a:t>
            </a:r>
            <a:r>
              <a:rPr lang="en-US" dirty="0" smtClean="0"/>
              <a:t>(ns) and </a:t>
            </a:r>
            <a:r>
              <a:rPr lang="en-US" dirty="0" smtClean="0"/>
              <a:t>TFI </a:t>
            </a:r>
            <a:r>
              <a:rPr lang="en-US" dirty="0" smtClean="0"/>
              <a:t>(p&lt;.05) for </a:t>
            </a:r>
            <a:r>
              <a:rPr lang="en-US" dirty="0" smtClean="0"/>
              <a:t>high and low obsessions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6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827161"/>
          </a:xfrm>
        </p:spPr>
        <p:txBody>
          <a:bodyPr/>
          <a:lstStyle/>
          <a:p>
            <a:r>
              <a:rPr lang="en-US" dirty="0" smtClean="0"/>
              <a:t>Experiment 2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idx="1"/>
          </p:nvPr>
        </p:nvSpPr>
        <p:spPr>
          <a:xfrm>
            <a:off x="457200" y="2367935"/>
            <a:ext cx="8229600" cy="3758228"/>
          </a:xfrm>
        </p:spPr>
        <p:txBody>
          <a:bodyPr>
            <a:normAutofit/>
          </a:bodyPr>
          <a:lstStyle/>
          <a:p>
            <a:r>
              <a:rPr lang="en-US" dirty="0"/>
              <a:t>Exposure to Obsessive Aversive Thoughts (28 obsessive statements </a:t>
            </a:r>
            <a:r>
              <a:rPr lang="en-US" dirty="0" err="1"/>
              <a:t>vs</a:t>
            </a:r>
            <a:r>
              <a:rPr lang="en-US" dirty="0"/>
              <a:t> 4 obsessive/24 neutral statements</a:t>
            </a:r>
            <a:r>
              <a:rPr lang="en-US" dirty="0" smtClean="0"/>
              <a:t>)in a nonclinical population</a:t>
            </a:r>
            <a:endParaRPr lang="en-US" dirty="0"/>
          </a:p>
          <a:p>
            <a:r>
              <a:rPr lang="en-US" dirty="0"/>
              <a:t>Self-relevant </a:t>
            </a:r>
            <a:r>
              <a:rPr lang="en-US" dirty="0" err="1"/>
              <a:t>vs</a:t>
            </a:r>
            <a:r>
              <a:rPr lang="en-US" dirty="0"/>
              <a:t> Non-self-relevant</a:t>
            </a:r>
          </a:p>
          <a:p>
            <a:r>
              <a:rPr lang="en-US" dirty="0"/>
              <a:t>Effects on measures of:</a:t>
            </a:r>
          </a:p>
          <a:p>
            <a:pPr lvl="1"/>
            <a:r>
              <a:rPr lang="en-US" dirty="0"/>
              <a:t>Inflated Responsibility (Responsibility Attitude Scale)</a:t>
            </a:r>
          </a:p>
          <a:p>
            <a:pPr lvl="1"/>
            <a:r>
              <a:rPr lang="en-US" dirty="0"/>
              <a:t>Intolerance of Uncertainty (Intolerance of Uncertainty Scale)</a:t>
            </a:r>
          </a:p>
          <a:p>
            <a:pPr lvl="1"/>
            <a:r>
              <a:rPr lang="en-US" dirty="0"/>
              <a:t>Thought-Action Fusion (Thought Fusion Instrument, TFI)</a:t>
            </a:r>
          </a:p>
          <a:p>
            <a:r>
              <a:rPr lang="en-US" dirty="0"/>
              <a:t>Constructs measured (1) on composite VAS scales, and (2) on full validated questionnaires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2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Experiment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484" y="2044700"/>
            <a:ext cx="5415935" cy="32555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1484" y="5588000"/>
            <a:ext cx="5415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composite ratings of </a:t>
            </a:r>
            <a:r>
              <a:rPr lang="en-US" dirty="0" smtClean="0"/>
              <a:t>RESP (</a:t>
            </a:r>
            <a:r>
              <a:rPr lang="en-US" dirty="0" smtClean="0"/>
              <a:t>ns</a:t>
            </a:r>
            <a:r>
              <a:rPr lang="en-US" dirty="0" smtClean="0"/>
              <a:t>), </a:t>
            </a:r>
            <a:r>
              <a:rPr lang="en-US" dirty="0" smtClean="0"/>
              <a:t>IU </a:t>
            </a:r>
            <a:r>
              <a:rPr lang="en-US" dirty="0" smtClean="0"/>
              <a:t>(sig effect of Obsessions + interaction) and </a:t>
            </a:r>
            <a:r>
              <a:rPr lang="en-US" dirty="0" smtClean="0"/>
              <a:t>TAF </a:t>
            </a:r>
            <a:r>
              <a:rPr lang="en-US" dirty="0" smtClean="0"/>
              <a:t>(sig effect of Obsessions) by </a:t>
            </a:r>
            <a:r>
              <a:rPr lang="en-US" dirty="0" smtClean="0"/>
              <a:t>high and low obsessive thought groups </a:t>
            </a:r>
          </a:p>
        </p:txBody>
      </p:sp>
    </p:spTree>
    <p:extLst>
      <p:ext uri="{BB962C8B-B14F-4D97-AF65-F5344CB8AC3E}">
        <p14:creationId xmlns:p14="http://schemas.microsoft.com/office/powerpoint/2010/main" val="262093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Experiment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52" y="1918929"/>
            <a:ext cx="3708400" cy="2171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284" y="1918929"/>
            <a:ext cx="3708400" cy="217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252" y="4393381"/>
            <a:ext cx="3708400" cy="217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3714" y="4393381"/>
            <a:ext cx="337574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full questionnaire scores for </a:t>
            </a:r>
            <a:r>
              <a:rPr lang="en-US" dirty="0" smtClean="0"/>
              <a:t>RAS (sig interaction, p&lt;.05), </a:t>
            </a:r>
            <a:r>
              <a:rPr lang="en-US" dirty="0" smtClean="0"/>
              <a:t>IUS </a:t>
            </a:r>
            <a:r>
              <a:rPr lang="en-US" dirty="0" smtClean="0"/>
              <a:t>(sig Main effect of obsessions, p&lt;.05) and </a:t>
            </a:r>
            <a:r>
              <a:rPr lang="en-US" dirty="0" smtClean="0"/>
              <a:t>TFI </a:t>
            </a:r>
            <a:r>
              <a:rPr lang="en-US" dirty="0" smtClean="0"/>
              <a:t>(sig interaction, p=.05) for </a:t>
            </a:r>
            <a:r>
              <a:rPr lang="en-US" dirty="0" smtClean="0"/>
              <a:t>high and low obsessions groups</a:t>
            </a:r>
          </a:p>
        </p:txBody>
      </p:sp>
    </p:spTree>
    <p:extLst>
      <p:ext uri="{BB962C8B-B14F-4D97-AF65-F5344CB8AC3E}">
        <p14:creationId xmlns:p14="http://schemas.microsoft.com/office/powerpoint/2010/main" val="807287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2089355"/>
          </a:xfrm>
        </p:spPr>
        <p:txBody>
          <a:bodyPr/>
          <a:lstStyle/>
          <a:p>
            <a:r>
              <a:rPr lang="en-US" dirty="0" smtClean="0"/>
              <a:t>High Obsessions/Self-Referent Groups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51548"/>
            <a:ext cx="8229600" cy="3774615"/>
          </a:xfrm>
        </p:spPr>
        <p:txBody>
          <a:bodyPr/>
          <a:lstStyle/>
          <a:p>
            <a:r>
              <a:rPr lang="en-US" dirty="0" smtClean="0"/>
              <a:t>RAS scores were </a:t>
            </a:r>
            <a:r>
              <a:rPr lang="en-US" dirty="0"/>
              <a:t>comparable to obsessional and anxious clinical samples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US" dirty="0" smtClean="0"/>
              <a:t>TFI scores </a:t>
            </a:r>
            <a:r>
              <a:rPr lang="en-US" dirty="0"/>
              <a:t>were higher than control </a:t>
            </a:r>
            <a:r>
              <a:rPr lang="en-US" dirty="0" smtClean="0"/>
              <a:t>norms </a:t>
            </a:r>
            <a:r>
              <a:rPr lang="en-US" dirty="0"/>
              <a:t>but not as high as clinical population norms </a:t>
            </a:r>
            <a:endParaRPr lang="en-US" dirty="0" smtClean="0"/>
          </a:p>
          <a:p>
            <a:r>
              <a:rPr lang="en-US" dirty="0" smtClean="0"/>
              <a:t>Scores on the IUS were higher that student population norms, but not as high as clinical 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1419"/>
            <a:ext cx="8229600" cy="3864744"/>
          </a:xfrm>
        </p:spPr>
        <p:txBody>
          <a:bodyPr/>
          <a:lstStyle/>
          <a:p>
            <a:r>
              <a:rPr lang="en-US" dirty="0" smtClean="0"/>
              <a:t>No clear mediation models were observed</a:t>
            </a:r>
          </a:p>
          <a:p>
            <a:r>
              <a:rPr lang="en-US" dirty="0" smtClean="0"/>
              <a:t>In some cases negative mood (sadness and anxiety) significantly mediated Responsibility measures (e.g. Experiment 1)</a:t>
            </a:r>
          </a:p>
          <a:p>
            <a:r>
              <a:rPr lang="en-US" dirty="0" smtClean="0"/>
              <a:t>In other cases, construct measures (e.g. TAF and IU) mediated the relationship between obsession group and sadness/anxiety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4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613"/>
            <a:ext cx="8229600" cy="41105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Experiencing aversive uncontrollable thoughts may facilitate appraisal processes directly implicated in OCD</a:t>
            </a:r>
          </a:p>
          <a:p>
            <a:r>
              <a:rPr lang="en-US" dirty="0" smtClean="0"/>
              <a:t>Appraisals such as RESP, IU and TAF would not necessarily have to be etiological precursors of OCD symptoms</a:t>
            </a:r>
          </a:p>
          <a:p>
            <a:r>
              <a:rPr lang="en-US" dirty="0" smtClean="0"/>
              <a:t>Bidirectionality would be expected if symptoms, constructs and negative moods are all part of a functional ‘threat management’ network</a:t>
            </a:r>
          </a:p>
          <a:p>
            <a:r>
              <a:rPr lang="en-US" dirty="0" smtClean="0"/>
              <a:t>The development of clinical constructs may need more care to prevent adaptive processes being confused with dysfunctional symptoms in the construct’s definition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139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23806"/>
          </a:xfrm>
        </p:spPr>
        <p:txBody>
          <a:bodyPr/>
          <a:lstStyle/>
          <a:p>
            <a:r>
              <a:rPr lang="en-US" dirty="0" smtClean="0"/>
              <a:t>What are Clinical Constructs?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0710"/>
            <a:ext cx="8229600" cy="3725453"/>
          </a:xfrm>
        </p:spPr>
        <p:txBody>
          <a:bodyPr/>
          <a:lstStyle/>
          <a:p>
            <a:r>
              <a:rPr lang="en-US" dirty="0" smtClean="0"/>
              <a:t>“Inferred states or processes derived most often from the clinical experiences of researchers or clinicians in their interactions with patients” (Davey, 2003)</a:t>
            </a:r>
          </a:p>
          <a:p>
            <a:r>
              <a:rPr lang="en-US" dirty="0" smtClean="0"/>
              <a:t>Clinical Constructs have various functions:</a:t>
            </a:r>
          </a:p>
          <a:p>
            <a:pPr lvl="1"/>
            <a:r>
              <a:rPr lang="en-US" sz="2000" dirty="0" smtClean="0"/>
              <a:t>To help understand psychopathology symptoms</a:t>
            </a:r>
          </a:p>
          <a:p>
            <a:pPr lvl="1"/>
            <a:r>
              <a:rPr lang="en-US" sz="2000" dirty="0" smtClean="0"/>
              <a:t>To provide a basis for developing interventions</a:t>
            </a:r>
          </a:p>
          <a:p>
            <a:pPr lvl="1"/>
            <a:r>
              <a:rPr lang="en-US" sz="2000" dirty="0" smtClean="0"/>
              <a:t>To link thoughts, beliefs and cognitive processes to subsequent symptoms (often in an implied causal manner)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8879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2794001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Clinical Constructs in OCD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677"/>
            <a:ext cx="8229600" cy="2922486"/>
          </a:xfrm>
        </p:spPr>
        <p:txBody>
          <a:bodyPr/>
          <a:lstStyle/>
          <a:p>
            <a:r>
              <a:rPr lang="en-US" dirty="0" smtClean="0"/>
              <a:t>Inflated Responsibility (</a:t>
            </a:r>
            <a:r>
              <a:rPr lang="en-US" dirty="0" err="1" smtClean="0"/>
              <a:t>Salkovskis</a:t>
            </a:r>
            <a:r>
              <a:rPr lang="en-US" dirty="0" smtClean="0"/>
              <a:t>, 1985)</a:t>
            </a:r>
          </a:p>
          <a:p>
            <a:r>
              <a:rPr lang="en-US" dirty="0" smtClean="0"/>
              <a:t>Intolerance of Uncertainty (</a:t>
            </a:r>
            <a:r>
              <a:rPr lang="en-US" dirty="0" err="1" smtClean="0"/>
              <a:t>Dugas</a:t>
            </a:r>
            <a:r>
              <a:rPr lang="en-US" dirty="0" smtClean="0"/>
              <a:t> et al., 1998)</a:t>
            </a:r>
          </a:p>
          <a:p>
            <a:r>
              <a:rPr lang="en-US" dirty="0" smtClean="0"/>
              <a:t>Thought-Action Fusion (</a:t>
            </a:r>
            <a:r>
              <a:rPr lang="en-US" dirty="0" err="1" smtClean="0"/>
              <a:t>Shafran</a:t>
            </a:r>
            <a:r>
              <a:rPr lang="en-US" dirty="0" smtClean="0"/>
              <a:t> &amp; </a:t>
            </a:r>
            <a:r>
              <a:rPr lang="en-US" dirty="0" err="1" smtClean="0"/>
              <a:t>Rachman</a:t>
            </a:r>
            <a:r>
              <a:rPr lang="en-US" dirty="0" smtClean="0"/>
              <a:t>, 2002)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6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Inflated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6258"/>
            <a:ext cx="8229600" cy="3659905"/>
          </a:xfrm>
        </p:spPr>
        <p:txBody>
          <a:bodyPr/>
          <a:lstStyle/>
          <a:p>
            <a:r>
              <a:rPr lang="en-US" dirty="0" smtClean="0"/>
              <a:t>“The </a:t>
            </a:r>
            <a:r>
              <a:rPr lang="en-US" dirty="0"/>
              <a:t>belief that one has the power to bring about or prevent subjectively crucial negative </a:t>
            </a:r>
            <a:r>
              <a:rPr lang="en-US" dirty="0" smtClean="0"/>
              <a:t>outcomes” (</a:t>
            </a:r>
            <a:r>
              <a:rPr lang="en-US" dirty="0" err="1"/>
              <a:t>Rachman</a:t>
            </a:r>
            <a:r>
              <a:rPr lang="en-US" dirty="0"/>
              <a:t>, 1998; </a:t>
            </a:r>
            <a:r>
              <a:rPr lang="en-US" dirty="0" err="1"/>
              <a:t>Salkovskis</a:t>
            </a:r>
            <a:r>
              <a:rPr lang="en-US" dirty="0"/>
              <a:t>, 1985)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7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97548"/>
          </a:xfrm>
        </p:spPr>
        <p:txBody>
          <a:bodyPr/>
          <a:lstStyle/>
          <a:p>
            <a:r>
              <a:rPr lang="en-US" dirty="0" smtClean="0"/>
              <a:t>Intolerance of Uncertainty (IU)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8903"/>
            <a:ext cx="8229600" cy="371726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“dispositional characteristic that arises from a set of negative beliefs about uncertainty and its connotations and consequences” (</a:t>
            </a:r>
            <a:r>
              <a:rPr lang="en-US" dirty="0" err="1"/>
              <a:t>Birrell</a:t>
            </a:r>
            <a:r>
              <a:rPr lang="en-US" dirty="0"/>
              <a:t> et al., 2011, p1200) and is underpinned by beliefs such as ‘uncertainty is dangerous/intolerable’ (</a:t>
            </a:r>
            <a:r>
              <a:rPr lang="en-US" dirty="0" err="1"/>
              <a:t>Koerner</a:t>
            </a:r>
            <a:r>
              <a:rPr lang="en-US" dirty="0"/>
              <a:t> &amp; </a:t>
            </a:r>
            <a:r>
              <a:rPr lang="en-US" dirty="0" err="1"/>
              <a:t>Dugas</a:t>
            </a:r>
            <a:r>
              <a:rPr lang="en-US" dirty="0"/>
              <a:t>, 2006)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7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8516"/>
          </a:xfrm>
        </p:spPr>
        <p:txBody>
          <a:bodyPr/>
          <a:lstStyle/>
          <a:p>
            <a:r>
              <a:rPr lang="en-US" dirty="0" smtClean="0"/>
              <a:t>Thought-Action Fusion (TAF)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7226"/>
            <a:ext cx="8229600" cy="3618937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set of cognitive distortions involving erroneous and maladaptive beliefs about the relationship between mental events and overt behavior, and specifically that </a:t>
            </a:r>
            <a:r>
              <a:rPr lang="en-US" i="1" u="sng" dirty="0"/>
              <a:t>thinking unacceptable thoughts (e.g. having sex with a parent; thinking about one’s house burning down) are either moral equivalents of performing unacceptable behaviour </a:t>
            </a:r>
            <a:r>
              <a:rPr lang="en-US" dirty="0"/>
              <a:t>or will increase the probability of that event happening (</a:t>
            </a:r>
            <a:r>
              <a:rPr lang="en-US" dirty="0" err="1"/>
              <a:t>Berle</a:t>
            </a:r>
            <a:r>
              <a:rPr lang="en-US" dirty="0"/>
              <a:t> &amp; </a:t>
            </a:r>
            <a:r>
              <a:rPr lang="en-US" dirty="0" err="1"/>
              <a:t>Starcevic</a:t>
            </a:r>
            <a:r>
              <a:rPr lang="en-US" dirty="0"/>
              <a:t>, 2005; </a:t>
            </a:r>
            <a:r>
              <a:rPr lang="en-US" dirty="0" err="1"/>
              <a:t>Shafran</a:t>
            </a:r>
            <a:r>
              <a:rPr lang="en-US" dirty="0"/>
              <a:t> et al., 1996)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8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161"/>
            <a:ext cx="8229600" cy="4045002"/>
          </a:xfrm>
        </p:spPr>
        <p:txBody>
          <a:bodyPr/>
          <a:lstStyle/>
          <a:p>
            <a:r>
              <a:rPr lang="en-US" dirty="0" smtClean="0"/>
              <a:t>Previous research has demonstrated a causal effect of Constructs such as RESP, IU and TAF on OCD symptoms</a:t>
            </a:r>
          </a:p>
          <a:p>
            <a:r>
              <a:rPr lang="en-US" dirty="0" smtClean="0"/>
              <a:t>Present studies reversed this experimental procedure</a:t>
            </a:r>
          </a:p>
          <a:p>
            <a:r>
              <a:rPr lang="en-US" dirty="0" smtClean="0"/>
              <a:t>Investigated the effect of “symptoms” (thinking forced aversive thoughts) on measures of Constructs such as IR, IU and TAF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2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6581"/>
            <a:ext cx="8229600" cy="4069582"/>
          </a:xfrm>
        </p:spPr>
        <p:txBody>
          <a:bodyPr/>
          <a:lstStyle/>
          <a:p>
            <a:r>
              <a:rPr lang="en-US" dirty="0"/>
              <a:t>Exposure to Obsessive Aversive Thoughts (28 obsessive statements </a:t>
            </a:r>
            <a:r>
              <a:rPr lang="en-US" dirty="0" err="1"/>
              <a:t>vs</a:t>
            </a:r>
            <a:r>
              <a:rPr lang="en-US" dirty="0"/>
              <a:t> 4 obsessive/24 neutral statements</a:t>
            </a:r>
            <a:r>
              <a:rPr lang="en-US" dirty="0" smtClean="0"/>
              <a:t>)in a nonclinical population</a:t>
            </a:r>
            <a:endParaRPr lang="en-US" dirty="0"/>
          </a:p>
          <a:p>
            <a:r>
              <a:rPr lang="en-US" dirty="0" smtClean="0"/>
              <a:t>Effects </a:t>
            </a:r>
            <a:r>
              <a:rPr lang="en-US" dirty="0"/>
              <a:t>on measures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Inflated </a:t>
            </a:r>
            <a:r>
              <a:rPr lang="en-US" dirty="0"/>
              <a:t>Responsibility (Responsibility Attitude </a:t>
            </a:r>
            <a:r>
              <a:rPr lang="en-US" dirty="0" smtClean="0"/>
              <a:t>Scale)</a:t>
            </a:r>
            <a:endParaRPr lang="en-US" dirty="0"/>
          </a:p>
          <a:p>
            <a:pPr lvl="1"/>
            <a:r>
              <a:rPr lang="en-US" dirty="0" smtClean="0"/>
              <a:t>Intolerance </a:t>
            </a:r>
            <a:r>
              <a:rPr lang="en-US" dirty="0"/>
              <a:t>of Uncertainty (Intolerance of Uncertainty Scale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Thought</a:t>
            </a:r>
            <a:r>
              <a:rPr lang="en-US" dirty="0"/>
              <a:t>-Action Fusion (Thought Fusion Instrument, TFI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Constructs measured (1) on composite VAS scales, and (2) on full validated questionnaires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3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Aversive Statements</a:t>
            </a:r>
          </a:p>
          <a:p>
            <a:pPr lvl="1"/>
            <a:r>
              <a:rPr lang="en-US" dirty="0" smtClean="0"/>
              <a:t>“I will harm someone I love”</a:t>
            </a:r>
          </a:p>
          <a:p>
            <a:pPr lvl="1"/>
            <a:r>
              <a:rPr lang="en-US" dirty="0" smtClean="0"/>
              <a:t>“I will push someone under a train or bus”</a:t>
            </a:r>
          </a:p>
          <a:p>
            <a:r>
              <a:rPr lang="en-US" dirty="0" smtClean="0"/>
              <a:t>Neutral Statements</a:t>
            </a:r>
          </a:p>
          <a:p>
            <a:pPr lvl="1"/>
            <a:r>
              <a:rPr lang="en-US" dirty="0" smtClean="0"/>
              <a:t>“I will have my usual breakfast”</a:t>
            </a:r>
          </a:p>
          <a:p>
            <a:pPr lvl="1"/>
            <a:r>
              <a:rPr lang="en-US" dirty="0" smtClean="0"/>
              <a:t>“I will meet someone I know”</a:t>
            </a:r>
          </a:p>
          <a:p>
            <a:r>
              <a:rPr lang="en-US" dirty="0" err="1" smtClean="0"/>
              <a:t>Rachman</a:t>
            </a:r>
            <a:r>
              <a:rPr lang="en-US" dirty="0" smtClean="0"/>
              <a:t> &amp; </a:t>
            </a:r>
            <a:r>
              <a:rPr lang="en-US" dirty="0" err="1" smtClean="0"/>
              <a:t>DeSilva</a:t>
            </a:r>
            <a:r>
              <a:rPr lang="en-US" dirty="0" smtClean="0"/>
              <a:t> (1978); Berry &amp; </a:t>
            </a:r>
            <a:r>
              <a:rPr lang="en-US" dirty="0" err="1" smtClean="0"/>
              <a:t>Laskey</a:t>
            </a:r>
            <a:r>
              <a:rPr lang="en-US" dirty="0" smtClean="0"/>
              <a:t> (2012)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77</TotalTime>
  <Words>902</Words>
  <Application>Microsoft Macintosh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Aversive intrusive thoughts as contributors to inflated responsibility, intolerance of uncertainty, and thought-action fusion</vt:lpstr>
      <vt:lpstr>What are Clinical Constructs?</vt:lpstr>
      <vt:lpstr>Examples of Clinical Constructs in OCD Research</vt:lpstr>
      <vt:lpstr>Inflated Responsibility</vt:lpstr>
      <vt:lpstr>Intolerance of Uncertainty (IU)</vt:lpstr>
      <vt:lpstr>Thought-Action Fusion (TAF)</vt:lpstr>
      <vt:lpstr>The Present Studies</vt:lpstr>
      <vt:lpstr>Experiment 1</vt:lpstr>
      <vt:lpstr>Statements</vt:lpstr>
      <vt:lpstr>Results – Experiment 1</vt:lpstr>
      <vt:lpstr>Results – Experiment 1</vt:lpstr>
      <vt:lpstr>Experiment 2</vt:lpstr>
      <vt:lpstr>Results – Experiment 2</vt:lpstr>
      <vt:lpstr>Results – Experiment 2</vt:lpstr>
      <vt:lpstr>High Obsessions/Self-Referent Groups</vt:lpstr>
      <vt:lpstr>Mediating Factors</vt:lpstr>
      <vt:lpstr>Conclusions</vt:lpstr>
    </vt:vector>
  </TitlesOfParts>
  <Company>Sussex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Aversive intrusive thoughts as contributors to inflated responsibility, intolerance of uncertainty, and thought-action fusion</dc:title>
  <dc:creator>Graham Davey</dc:creator>
  <cp:lastModifiedBy>Graham Davey</cp:lastModifiedBy>
  <cp:revision>13</cp:revision>
  <dcterms:created xsi:type="dcterms:W3CDTF">2013-04-29T13:49:24Z</dcterms:created>
  <dcterms:modified xsi:type="dcterms:W3CDTF">2013-05-07T10:03:04Z</dcterms:modified>
</cp:coreProperties>
</file>