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1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59" d="100"/>
          <a:sy n="159" d="100"/>
        </p:scale>
        <p:origin x="-16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 Id="rId2" Type="http://schemas.openxmlformats.org/officeDocument/2006/relationships/image" Target="../media/image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6231899-2001-1F4D-9223-107C58111C6C}" type="datetimeFigureOut">
              <a:rPr lang="en-US" smtClean="0"/>
              <a:t>04/11/2011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172766F-66C0-1B4A-B6F5-C4C5FA19A3E5}" type="slidenum">
              <a:rPr lang="en-US" smtClean="0"/>
              <a:t>‹#›</a:t>
            </a:fld>
            <a:endParaRPr lang="en-US"/>
          </a:p>
        </p:txBody>
      </p:sp>
    </p:spTree>
    <p:extLst>
      <p:ext uri="{BB962C8B-B14F-4D97-AF65-F5344CB8AC3E}">
        <p14:creationId xmlns:p14="http://schemas.microsoft.com/office/powerpoint/2010/main" val="421487375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GB"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dirty="0"/>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04/11/2011</a:t>
            </a:fld>
            <a:endParaRPr lang="en-US"/>
          </a:p>
        </p:txBody>
      </p:sp>
      <p:sp>
        <p:nvSpPr>
          <p:cNvPr id="8" name="Slide Number Placeholder 7"/>
          <p:cNvSpPr>
            <a:spLocks noGrp="1"/>
          </p:cNvSpPr>
          <p:nvPr>
            <p:ph type="sldNum" sz="quarter" idx="11"/>
          </p:nvPr>
        </p:nvSpPr>
        <p:spPr/>
        <p:txBody>
          <a:bodyPr/>
          <a:lstStyle/>
          <a:p>
            <a:fld id="{2AA957AF-53C0-420B-9C2D-77DB1416566C}" type="slidenum">
              <a:rPr kumimoji="0" lang="en-US" smtClean="0"/>
              <a:pPr eaLnBrk="1" latinLnBrk="0" hangingPunct="1"/>
              <a:t>‹#›</a:t>
            </a:fld>
            <a:endParaRPr kumimoji="0" lang="en-US"/>
          </a:p>
        </p:txBody>
      </p:sp>
      <p:sp>
        <p:nvSpPr>
          <p:cNvPr id="9" name="Footer Placeholder 8"/>
          <p:cNvSpPr>
            <a:spLocks noGrp="1"/>
          </p:cNvSpPr>
          <p:nvPr>
            <p:ph type="ftr" sz="quarter" idx="12"/>
          </p:nvPr>
        </p:nvSpPr>
        <p:spPr/>
        <p:txBody>
          <a:bodyPr/>
          <a:lstStyle/>
          <a:p>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04/11/2011</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04/11/2011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04/11/2011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GB"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04/11/2011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04/11/2011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
        <p:nvSpPr>
          <p:cNvPr id="9" name="Title 8"/>
          <p:cNvSpPr>
            <a:spLocks noGrp="1"/>
          </p:cNvSpPr>
          <p:nvPr>
            <p:ph type="title"/>
          </p:nvPr>
        </p:nvSpPr>
        <p:spPr>
          <a:xfrm>
            <a:off x="914400" y="1544715"/>
            <a:ext cx="7315200" cy="1154097"/>
          </a:xfrm>
        </p:spPr>
        <p:txBody>
          <a:bodyPr/>
          <a:lstStyle/>
          <a:p>
            <a:r>
              <a:rPr lang="en-GB"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04/11/2011</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
        <p:nvSpPr>
          <p:cNvPr id="10" name="Title 9"/>
          <p:cNvSpPr>
            <a:spLocks noGrp="1"/>
          </p:cNvSpPr>
          <p:nvPr>
            <p:ph type="title"/>
          </p:nvPr>
        </p:nvSpPr>
        <p:spPr>
          <a:xfrm>
            <a:off x="914400" y="1544715"/>
            <a:ext cx="7315200" cy="1154097"/>
          </a:xfrm>
        </p:spPr>
        <p:txBody>
          <a:bodyPr/>
          <a:lstStyle/>
          <a:p>
            <a:r>
              <a:rPr lang="en-GB"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04/11/2011</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04/11/2011</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GB"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04/11/2011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GB"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04/11/2011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GB"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pPr eaLnBrk="1" latinLnBrk="0" hangingPunct="1"/>
            <a:fld id="{E637BB6B-EE1B-48FB-8575-0D55C373DE88}" type="datetimeFigureOut">
              <a:rPr lang="en-US" smtClean="0"/>
              <a:pPr eaLnBrk="1" latinLnBrk="0" hangingPunct="1"/>
              <a:t>04/11/2011</a:t>
            </a:fld>
            <a:endParaRPr lang="en-US" sz="1000">
              <a:solidFill>
                <a:schemeClr val="tx2">
                  <a:shade val="50000"/>
                </a:schemeClr>
              </a:solidFill>
            </a:endParaRPr>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2AA957AF-53C0-420B-9C2D-77DB1416566C}" type="slidenum">
              <a:rPr kumimoji="0" lang="en-US" smtClean="0"/>
              <a:pPr eaLnBrk="1" latinLnBrk="0" hangingPunct="1"/>
              <a:t>‹#›</a:t>
            </a:fld>
            <a:endParaRPr kumimoji="0" lang="en-US" sz="1000" dirty="0">
              <a:solidFill>
                <a:schemeClr val="tx2">
                  <a:shade val="50000"/>
                </a:schemeClr>
              </a:solidFill>
            </a:endParaRPr>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pPr algn="ctr" eaLnBrk="1" latinLnBrk="0" hangingPunct="1"/>
            <a:endParaRPr kumimoji="0" lang="en-US" sz="1000" dirty="0">
              <a:solidFill>
                <a:schemeClr val="tx2">
                  <a:shade val="50000"/>
                </a:schemeClr>
              </a:solidFill>
            </a:endParaRP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package" Target="../embeddings/Microsoft_Word_Document1.docx"/><Relationship Id="rId5" Type="http://schemas.openxmlformats.org/officeDocument/2006/relationships/image" Target="../media/image2.png"/><Relationship Id="rId1" Type="http://schemas.openxmlformats.org/officeDocument/2006/relationships/vmlDrawing" Target="../drawings/vmlDrawing1.vml"/><Relationship Id="rId2"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package" Target="../embeddings/Microsoft_Word_Document2.docx"/><Relationship Id="rId5" Type="http://schemas.openxmlformats.org/officeDocument/2006/relationships/image" Target="../media/image3.png"/><Relationship Id="rId6" Type="http://schemas.openxmlformats.org/officeDocument/2006/relationships/oleObject" Target="../embeddings/oleObject3.bin"/><Relationship Id="rId7" Type="http://schemas.openxmlformats.org/officeDocument/2006/relationships/package" Target="../embeddings/Microsoft_Word_Document3.docx"/><Relationship Id="rId8" Type="http://schemas.openxmlformats.org/officeDocument/2006/relationships/image" Target="../media/image4.png"/><Relationship Id="rId1" Type="http://schemas.openxmlformats.org/officeDocument/2006/relationships/vmlDrawing" Target="../drawings/vmlDrawing2.vml"/><Relationship Id="rId2"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smtClean="0"/>
              <a:t>Attention bias to disgust in females: The Lexical Decision Task as an implicit measure of sex differences in disgust sensitivity</a:t>
            </a:r>
            <a:endParaRPr lang="en-US" sz="3600" dirty="0"/>
          </a:p>
        </p:txBody>
      </p:sp>
      <p:sp>
        <p:nvSpPr>
          <p:cNvPr id="3" name="Subtitle 2"/>
          <p:cNvSpPr>
            <a:spLocks noGrp="1"/>
          </p:cNvSpPr>
          <p:nvPr>
            <p:ph type="subTitle" idx="1"/>
          </p:nvPr>
        </p:nvSpPr>
        <p:spPr/>
        <p:txBody>
          <a:bodyPr/>
          <a:lstStyle/>
          <a:p>
            <a:r>
              <a:rPr lang="en-US" dirty="0" smtClean="0"/>
              <a:t>Zoe Ambrose &amp; Graham C L Davey</a:t>
            </a:r>
          </a:p>
          <a:p>
            <a:r>
              <a:rPr lang="en-US" dirty="0" smtClean="0"/>
              <a:t>University of Sussex, Brighton, UK</a:t>
            </a:r>
            <a:endParaRPr lang="en-US" dirty="0"/>
          </a:p>
        </p:txBody>
      </p:sp>
    </p:spTree>
    <p:extLst>
      <p:ext uri="{BB962C8B-B14F-4D97-AF65-F5344CB8AC3E}">
        <p14:creationId xmlns:p14="http://schemas.microsoft.com/office/powerpoint/2010/main" val="25207799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Lexical Decision Task</a:t>
            </a:r>
            <a:endParaRPr lang="en-US" dirty="0"/>
          </a:p>
        </p:txBody>
      </p:sp>
      <p:sp>
        <p:nvSpPr>
          <p:cNvPr id="3" name="Content Placeholder 2"/>
          <p:cNvSpPr>
            <a:spLocks noGrp="1"/>
          </p:cNvSpPr>
          <p:nvPr>
            <p:ph idx="1"/>
          </p:nvPr>
        </p:nvSpPr>
        <p:spPr/>
        <p:txBody>
          <a:bodyPr>
            <a:normAutofit fontScale="85000" lnSpcReduction="20000"/>
          </a:bodyPr>
          <a:lstStyle/>
          <a:p>
            <a:r>
              <a:rPr lang="en-GB" dirty="0"/>
              <a:t>This task consisted of 180 word trials (45 disgust words (</a:t>
            </a:r>
            <a:r>
              <a:rPr lang="en-GB" dirty="0" err="1"/>
              <a:t>eg</a:t>
            </a:r>
            <a:r>
              <a:rPr lang="en-GB" dirty="0"/>
              <a:t>. vomit), 45 neutral words (</a:t>
            </a:r>
            <a:r>
              <a:rPr lang="en-GB" dirty="0" err="1"/>
              <a:t>eg</a:t>
            </a:r>
            <a:r>
              <a:rPr lang="en-GB" dirty="0"/>
              <a:t>. video) and 90 filler pseudo-words (</a:t>
            </a:r>
            <a:r>
              <a:rPr lang="en-GB" dirty="0" err="1"/>
              <a:t>eg</a:t>
            </a:r>
            <a:r>
              <a:rPr lang="en-GB" dirty="0"/>
              <a:t>. </a:t>
            </a:r>
            <a:r>
              <a:rPr lang="en-GB" dirty="0" err="1"/>
              <a:t>movit</a:t>
            </a:r>
            <a:r>
              <a:rPr lang="en-GB" dirty="0"/>
              <a:t>) which took approximately 7-8 minutes to complete</a:t>
            </a:r>
            <a:r>
              <a:rPr lang="en-GB" dirty="0" smtClean="0"/>
              <a:t>.</a:t>
            </a:r>
          </a:p>
          <a:p>
            <a:r>
              <a:rPr lang="en-GB" dirty="0" smtClean="0"/>
              <a:t>13 </a:t>
            </a:r>
            <a:r>
              <a:rPr lang="en-GB" dirty="0"/>
              <a:t>disgust relevant words were taken from </a:t>
            </a:r>
            <a:r>
              <a:rPr lang="en-GB" dirty="0" err="1"/>
              <a:t>Charash</a:t>
            </a:r>
            <a:r>
              <a:rPr lang="en-GB" dirty="0"/>
              <a:t> (2002) and 32 more were created from these, using a thesaurus</a:t>
            </a:r>
            <a:r>
              <a:rPr lang="en-GB" dirty="0" smtClean="0"/>
              <a:t>.</a:t>
            </a:r>
          </a:p>
          <a:p>
            <a:r>
              <a:rPr lang="en-GB" dirty="0" smtClean="0"/>
              <a:t>Disgust </a:t>
            </a:r>
            <a:r>
              <a:rPr lang="en-GB" dirty="0"/>
              <a:t>words were matched with neutral words of a similar written word frequency, word type (</a:t>
            </a:r>
            <a:r>
              <a:rPr lang="en-GB" dirty="0" err="1"/>
              <a:t>eg</a:t>
            </a:r>
            <a:r>
              <a:rPr lang="en-GB" dirty="0"/>
              <a:t>. noun, verb, adjective) and number of letters, using </a:t>
            </a:r>
            <a:r>
              <a:rPr lang="en-GB" dirty="0" err="1"/>
              <a:t>Kucera</a:t>
            </a:r>
            <a:r>
              <a:rPr lang="en-GB" dirty="0"/>
              <a:t> &amp; Francis (1982)</a:t>
            </a:r>
            <a:r>
              <a:rPr lang="en-GB" dirty="0" smtClean="0"/>
              <a:t>.</a:t>
            </a:r>
          </a:p>
          <a:p>
            <a:r>
              <a:rPr lang="en-GB" dirty="0" smtClean="0"/>
              <a:t>Pseudo</a:t>
            </a:r>
            <a:r>
              <a:rPr lang="en-GB" dirty="0"/>
              <a:t>-words; letter strings which follow the same grammatical structure as real words but are not actual </a:t>
            </a:r>
            <a:r>
              <a:rPr lang="en-GB" dirty="0" smtClean="0"/>
              <a:t>words</a:t>
            </a:r>
            <a:r>
              <a:rPr lang="en-GB" dirty="0"/>
              <a:t> </a:t>
            </a:r>
            <a:r>
              <a:rPr lang="en-GB" dirty="0" smtClean="0"/>
              <a:t>were </a:t>
            </a:r>
            <a:r>
              <a:rPr lang="en-GB" dirty="0"/>
              <a:t>created by using anagrams of the disgust and neutral words</a:t>
            </a:r>
            <a:r>
              <a:rPr lang="en-GB" dirty="0" smtClean="0"/>
              <a:t>.</a:t>
            </a:r>
          </a:p>
          <a:p>
            <a:r>
              <a:rPr lang="en-GB" dirty="0" smtClean="0"/>
              <a:t>Stimuli </a:t>
            </a:r>
            <a:r>
              <a:rPr lang="en-GB" dirty="0"/>
              <a:t>were presented one at a time, in the centre of the screen, in size 22 Courier New font, in a sequential order, with a 450 millisecond inter-trial interval between each word trial. Participants were required to  press ‘1’ if the stimulus was a word or ‘0’ if the stimulus was a non-word. </a:t>
            </a:r>
            <a:endParaRPr lang="en-GB" b="1" dirty="0"/>
          </a:p>
          <a:p>
            <a:endParaRPr lang="en-US" dirty="0"/>
          </a:p>
        </p:txBody>
      </p:sp>
    </p:spTree>
    <p:extLst>
      <p:ext uri="{BB962C8B-B14F-4D97-AF65-F5344CB8AC3E}">
        <p14:creationId xmlns:p14="http://schemas.microsoft.com/office/powerpoint/2010/main" val="31189254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Mood Inductions</a:t>
            </a:r>
            <a:endParaRPr lang="en-US" dirty="0"/>
          </a:p>
        </p:txBody>
      </p:sp>
      <p:sp>
        <p:nvSpPr>
          <p:cNvPr id="3" name="Content Placeholder 2"/>
          <p:cNvSpPr>
            <a:spLocks noGrp="1"/>
          </p:cNvSpPr>
          <p:nvPr>
            <p:ph idx="1"/>
          </p:nvPr>
        </p:nvSpPr>
        <p:spPr/>
        <p:txBody>
          <a:bodyPr/>
          <a:lstStyle/>
          <a:p>
            <a:r>
              <a:rPr lang="en-GB" dirty="0"/>
              <a:t>P</a:t>
            </a:r>
            <a:r>
              <a:rPr lang="en-GB" dirty="0" smtClean="0"/>
              <a:t>articipants </a:t>
            </a:r>
            <a:r>
              <a:rPr lang="en-GB" dirty="0"/>
              <a:t>in the DISGUST mood group reported greater disgust (</a:t>
            </a:r>
            <a:r>
              <a:rPr lang="en-GB" i="1" dirty="0"/>
              <a:t>M</a:t>
            </a:r>
            <a:r>
              <a:rPr lang="en-GB" dirty="0"/>
              <a:t>= 49.50, </a:t>
            </a:r>
            <a:r>
              <a:rPr lang="en-GB" i="1" dirty="0"/>
              <a:t>SE</a:t>
            </a:r>
            <a:r>
              <a:rPr lang="en-GB" dirty="0"/>
              <a:t>=4.40) post mood induction than participants in the NEUTRAL group (</a:t>
            </a:r>
            <a:r>
              <a:rPr lang="en-GB" i="1" dirty="0"/>
              <a:t>M</a:t>
            </a:r>
            <a:r>
              <a:rPr lang="en-GB" dirty="0"/>
              <a:t>=4.70, </a:t>
            </a:r>
            <a:r>
              <a:rPr lang="en-GB" i="1" dirty="0"/>
              <a:t>SE</a:t>
            </a:r>
            <a:r>
              <a:rPr lang="en-GB" dirty="0"/>
              <a:t>=1.35). This difference was significant [</a:t>
            </a:r>
            <a:r>
              <a:rPr lang="en-GB" i="1" dirty="0"/>
              <a:t>t</a:t>
            </a:r>
            <a:r>
              <a:rPr lang="en-GB" dirty="0"/>
              <a:t>(36.76) = 9.73, p&lt;.001]</a:t>
            </a:r>
            <a:r>
              <a:rPr lang="en-GB" dirty="0" smtClean="0"/>
              <a:t>.</a:t>
            </a:r>
          </a:p>
          <a:p>
            <a:r>
              <a:rPr lang="en-GB" dirty="0" smtClean="0"/>
              <a:t>However, post mood-induction, DISGUST mood group showed higher levels of anxiety and lower levels of happiness than NEUTRAL mood group</a:t>
            </a:r>
            <a:endParaRPr lang="en-GB" dirty="0"/>
          </a:p>
          <a:p>
            <a:endParaRPr lang="en-US" dirty="0"/>
          </a:p>
        </p:txBody>
      </p:sp>
    </p:spTree>
    <p:extLst>
      <p:ext uri="{BB962C8B-B14F-4D97-AF65-F5344CB8AC3E}">
        <p14:creationId xmlns:p14="http://schemas.microsoft.com/office/powerpoint/2010/main" val="3770339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Comparability of Groups</a:t>
            </a:r>
            <a:endParaRPr lang="en-US" dirty="0"/>
          </a:p>
        </p:txBody>
      </p:sp>
      <p:sp>
        <p:nvSpPr>
          <p:cNvPr id="3" name="Content Placeholder 2"/>
          <p:cNvSpPr>
            <a:spLocks noGrp="1"/>
          </p:cNvSpPr>
          <p:nvPr>
            <p:ph idx="1"/>
          </p:nvPr>
        </p:nvSpPr>
        <p:spPr/>
        <p:txBody>
          <a:bodyPr>
            <a:normAutofit lnSpcReduction="10000"/>
          </a:bodyPr>
          <a:lstStyle/>
          <a:p>
            <a:r>
              <a:rPr lang="en-GB" dirty="0"/>
              <a:t>N</a:t>
            </a:r>
            <a:r>
              <a:rPr lang="en-GB" dirty="0" smtClean="0"/>
              <a:t>o </a:t>
            </a:r>
            <a:r>
              <a:rPr lang="en-GB" dirty="0"/>
              <a:t>significant differences between the two mood groups prior to the experiment on measures of DPSS-R disgust propensity; [</a:t>
            </a:r>
            <a:r>
              <a:rPr lang="en-GB" i="1" dirty="0"/>
              <a:t>t</a:t>
            </a:r>
            <a:r>
              <a:rPr lang="en-GB" dirty="0"/>
              <a:t>(60)= .89 p=.38], DPSS-R disgust sensitivity; [</a:t>
            </a:r>
            <a:r>
              <a:rPr lang="en-GB" i="1" dirty="0"/>
              <a:t>t</a:t>
            </a:r>
            <a:r>
              <a:rPr lang="en-GB" dirty="0"/>
              <a:t>(60)=.90 p=.37], HADS anxiety [</a:t>
            </a:r>
            <a:r>
              <a:rPr lang="en-GB" i="1" dirty="0"/>
              <a:t>t</a:t>
            </a:r>
            <a:r>
              <a:rPr lang="en-GB" dirty="0"/>
              <a:t>(60) = -.09 p=.93] or HADS depression. [</a:t>
            </a:r>
            <a:r>
              <a:rPr lang="en-GB" i="1" dirty="0"/>
              <a:t>t</a:t>
            </a:r>
            <a:r>
              <a:rPr lang="en-GB" dirty="0"/>
              <a:t>(60)= -.89 p=.38</a:t>
            </a:r>
            <a:r>
              <a:rPr lang="en-GB" dirty="0" smtClean="0"/>
              <a:t>]</a:t>
            </a:r>
          </a:p>
          <a:p>
            <a:r>
              <a:rPr lang="en-GB" dirty="0"/>
              <a:t>G</a:t>
            </a:r>
            <a:r>
              <a:rPr lang="en-GB" dirty="0" smtClean="0"/>
              <a:t>reater </a:t>
            </a:r>
            <a:r>
              <a:rPr lang="en-GB" dirty="0"/>
              <a:t>disgust propensity was reported in females (</a:t>
            </a:r>
            <a:r>
              <a:rPr lang="en-GB" i="1" dirty="0"/>
              <a:t>M=</a:t>
            </a:r>
            <a:r>
              <a:rPr lang="en-GB" dirty="0"/>
              <a:t> 24.00 </a:t>
            </a:r>
            <a:r>
              <a:rPr lang="en-GB" i="1" dirty="0"/>
              <a:t>SE= </a:t>
            </a:r>
            <a:r>
              <a:rPr lang="en-GB" dirty="0"/>
              <a:t>.67)</a:t>
            </a:r>
            <a:r>
              <a:rPr lang="en-GB" i="1" dirty="0"/>
              <a:t> </a:t>
            </a:r>
            <a:r>
              <a:rPr lang="en-GB" dirty="0"/>
              <a:t>than males, (</a:t>
            </a:r>
            <a:r>
              <a:rPr lang="en-GB" i="1" dirty="0"/>
              <a:t>M</a:t>
            </a:r>
            <a:r>
              <a:rPr lang="en-GB" dirty="0"/>
              <a:t>=22.07 </a:t>
            </a:r>
            <a:r>
              <a:rPr lang="en-GB" i="1" dirty="0"/>
              <a:t>SE</a:t>
            </a:r>
            <a:r>
              <a:rPr lang="en-GB" dirty="0"/>
              <a:t>=.61</a:t>
            </a:r>
            <a:r>
              <a:rPr lang="en-GB" dirty="0" smtClean="0"/>
              <a:t>) </a:t>
            </a:r>
            <a:r>
              <a:rPr lang="en-GB" dirty="0"/>
              <a:t>[</a:t>
            </a:r>
            <a:r>
              <a:rPr lang="en-GB" i="1" dirty="0"/>
              <a:t>t</a:t>
            </a:r>
            <a:r>
              <a:rPr lang="en-GB" dirty="0"/>
              <a:t>(60)=-2.13 p&lt;.05.</a:t>
            </a:r>
            <a:r>
              <a:rPr lang="en-GB" dirty="0" smtClean="0"/>
              <a:t>].</a:t>
            </a:r>
          </a:p>
          <a:p>
            <a:r>
              <a:rPr lang="en-GB" dirty="0" smtClean="0"/>
              <a:t>Greater </a:t>
            </a:r>
            <a:r>
              <a:rPr lang="en-GB" dirty="0"/>
              <a:t>disgust sensitivity was also reported in females (</a:t>
            </a:r>
            <a:r>
              <a:rPr lang="en-GB" i="1" dirty="0"/>
              <a:t>M</a:t>
            </a:r>
            <a:r>
              <a:rPr lang="en-GB" dirty="0"/>
              <a:t>= 20.41 </a:t>
            </a:r>
            <a:r>
              <a:rPr lang="en-GB" i="1" dirty="0"/>
              <a:t>SE</a:t>
            </a:r>
            <a:r>
              <a:rPr lang="en-GB" dirty="0"/>
              <a:t>=.87) than males (</a:t>
            </a:r>
            <a:r>
              <a:rPr lang="en-GB" i="1" dirty="0"/>
              <a:t>M</a:t>
            </a:r>
            <a:r>
              <a:rPr lang="en-GB" dirty="0"/>
              <a:t>= 16.13 </a:t>
            </a:r>
            <a:r>
              <a:rPr lang="en-GB" i="1" dirty="0"/>
              <a:t>SE</a:t>
            </a:r>
            <a:r>
              <a:rPr lang="en-GB" dirty="0"/>
              <a:t>= .67</a:t>
            </a:r>
            <a:r>
              <a:rPr lang="en-GB" dirty="0" smtClean="0"/>
              <a:t>) [</a:t>
            </a:r>
            <a:r>
              <a:rPr lang="en-GB" i="1" dirty="0"/>
              <a:t>t</a:t>
            </a:r>
            <a:r>
              <a:rPr lang="en-GB" dirty="0"/>
              <a:t>(60)=-3.85 p&lt;.001.]</a:t>
            </a:r>
            <a:endParaRPr lang="en-GB" b="1" dirty="0"/>
          </a:p>
          <a:p>
            <a:endParaRPr lang="en-GB" b="1" dirty="0"/>
          </a:p>
          <a:p>
            <a:endParaRPr lang="en-US" dirty="0"/>
          </a:p>
        </p:txBody>
      </p:sp>
    </p:spTree>
    <p:extLst>
      <p:ext uri="{BB962C8B-B14F-4D97-AF65-F5344CB8AC3E}">
        <p14:creationId xmlns:p14="http://schemas.microsoft.com/office/powerpoint/2010/main" val="18700373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Reaction Time Data</a:t>
            </a:r>
            <a:endParaRPr lang="en-US" dirty="0"/>
          </a:p>
        </p:txBody>
      </p:sp>
      <p:sp>
        <p:nvSpPr>
          <p:cNvPr id="3" name="Content Placeholder 2"/>
          <p:cNvSpPr>
            <a:spLocks noGrp="1"/>
          </p:cNvSpPr>
          <p:nvPr>
            <p:ph idx="1"/>
          </p:nvPr>
        </p:nvSpPr>
        <p:spPr/>
        <p:txBody>
          <a:bodyPr>
            <a:normAutofit lnSpcReduction="10000"/>
          </a:bodyPr>
          <a:lstStyle/>
          <a:p>
            <a:r>
              <a:rPr lang="en-GB" dirty="0"/>
              <a:t>S</a:t>
            </a:r>
            <a:r>
              <a:rPr lang="en-GB" dirty="0" smtClean="0"/>
              <a:t>ignificant </a:t>
            </a:r>
            <a:r>
              <a:rPr lang="en-GB" dirty="0"/>
              <a:t>main effect for word type [</a:t>
            </a:r>
            <a:r>
              <a:rPr lang="en-GB" i="1" dirty="0"/>
              <a:t>F</a:t>
            </a:r>
            <a:r>
              <a:rPr lang="en-GB" dirty="0"/>
              <a:t>(2,116)= 56.49 p&lt;.001.</a:t>
            </a:r>
            <a:r>
              <a:rPr lang="en-GB" dirty="0" smtClean="0"/>
              <a:t>]. Participants </a:t>
            </a:r>
            <a:r>
              <a:rPr lang="en-GB" dirty="0"/>
              <a:t>responded significantly slower to pseudo-words </a:t>
            </a:r>
            <a:r>
              <a:rPr lang="en-GB" dirty="0" smtClean="0"/>
              <a:t>than </a:t>
            </a:r>
            <a:r>
              <a:rPr lang="en-GB" dirty="0"/>
              <a:t>to disgust </a:t>
            </a:r>
            <a:r>
              <a:rPr lang="en-GB" dirty="0" smtClean="0"/>
              <a:t>words, and </a:t>
            </a:r>
            <a:r>
              <a:rPr lang="en-GB" dirty="0"/>
              <a:t>to neutral words</a:t>
            </a:r>
            <a:r>
              <a:rPr lang="en-GB" dirty="0" smtClean="0"/>
              <a:t>; but </a:t>
            </a:r>
            <a:r>
              <a:rPr lang="en-GB" dirty="0"/>
              <a:t>reaction time did not differ significantly between disgust words and neutral </a:t>
            </a:r>
            <a:r>
              <a:rPr lang="en-GB" dirty="0" smtClean="0"/>
              <a:t>words.</a:t>
            </a:r>
          </a:p>
          <a:p>
            <a:r>
              <a:rPr lang="en-GB" dirty="0"/>
              <a:t>No significant interaction was found between word type and mood condition [</a:t>
            </a:r>
            <a:r>
              <a:rPr lang="en-GB" i="1" dirty="0"/>
              <a:t>F</a:t>
            </a:r>
            <a:r>
              <a:rPr lang="en-GB" dirty="0"/>
              <a:t>(2,116) = .78 p&gt;.05] or  between word type, group and sex, [</a:t>
            </a:r>
            <a:r>
              <a:rPr lang="en-GB" i="1" dirty="0"/>
              <a:t>F</a:t>
            </a:r>
            <a:r>
              <a:rPr lang="en-GB" dirty="0"/>
              <a:t>(2,116) = .69 p&gt;.05</a:t>
            </a:r>
            <a:r>
              <a:rPr lang="en-GB" dirty="0" smtClean="0"/>
              <a:t>].</a:t>
            </a:r>
          </a:p>
          <a:p>
            <a:r>
              <a:rPr lang="en-GB" dirty="0"/>
              <a:t>T</a:t>
            </a:r>
            <a:r>
              <a:rPr lang="en-GB" dirty="0" smtClean="0"/>
              <a:t>here </a:t>
            </a:r>
            <a:r>
              <a:rPr lang="en-GB" dirty="0"/>
              <a:t>was a significant interaction between word type and sex. </a:t>
            </a:r>
            <a:r>
              <a:rPr lang="en-GB" i="1" dirty="0"/>
              <a:t>F</a:t>
            </a:r>
            <a:r>
              <a:rPr lang="en-GB" dirty="0"/>
              <a:t>(2,116) = 3.23 p&lt;.</a:t>
            </a:r>
            <a:r>
              <a:rPr lang="en-GB" dirty="0" smtClean="0"/>
              <a:t>05, in which females exhibited </a:t>
            </a:r>
            <a:r>
              <a:rPr lang="en-GB" dirty="0"/>
              <a:t>faster reaction times to disgust words </a:t>
            </a:r>
            <a:r>
              <a:rPr lang="en-GB" dirty="0" smtClean="0"/>
              <a:t>than males.</a:t>
            </a:r>
            <a:endParaRPr lang="en-US" dirty="0"/>
          </a:p>
        </p:txBody>
      </p:sp>
    </p:spTree>
    <p:extLst>
      <p:ext uri="{BB962C8B-B14F-4D97-AF65-F5344CB8AC3E}">
        <p14:creationId xmlns:p14="http://schemas.microsoft.com/office/powerpoint/2010/main" val="21365500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Reaction Time: Disgust Words</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886141831"/>
              </p:ext>
            </p:extLst>
          </p:nvPr>
        </p:nvGraphicFramePr>
        <p:xfrm>
          <a:off x="2156698" y="2881605"/>
          <a:ext cx="4389692" cy="3504528"/>
        </p:xfrm>
        <a:graphic>
          <a:graphicData uri="http://schemas.openxmlformats.org/presentationml/2006/ole">
            <mc:AlternateContent xmlns:mc="http://schemas.openxmlformats.org/markup-compatibility/2006">
              <mc:Choice xmlns:v="urn:schemas-microsoft-com:vml" Requires="v">
                <p:oleObj spid="_x0000_s1033" name="Document" r:id="rId4" imgW="3086100" imgH="2463800" progId="Word.Document.12">
                  <p:embed/>
                </p:oleObj>
              </mc:Choice>
              <mc:Fallback>
                <p:oleObj name="Document" r:id="rId4" imgW="3086100" imgH="2463800" progId="Word.Document.12">
                  <p:embed/>
                  <p:pic>
                    <p:nvPicPr>
                      <p:cNvPr id="0" name=""/>
                      <p:cNvPicPr/>
                      <p:nvPr/>
                    </p:nvPicPr>
                    <p:blipFill>
                      <a:blip r:embed="rId5"/>
                      <a:stretch>
                        <a:fillRect/>
                      </a:stretch>
                    </p:blipFill>
                    <p:spPr>
                      <a:xfrm>
                        <a:off x="2156698" y="2881605"/>
                        <a:ext cx="4389692" cy="3504528"/>
                      </a:xfrm>
                      <a:prstGeom prst="rect">
                        <a:avLst/>
                      </a:prstGeom>
                    </p:spPr>
                  </p:pic>
                </p:oleObj>
              </mc:Fallback>
            </mc:AlternateContent>
          </a:graphicData>
        </a:graphic>
      </p:graphicFrame>
    </p:spTree>
    <p:extLst>
      <p:ext uri="{BB962C8B-B14F-4D97-AF65-F5344CB8AC3E}">
        <p14:creationId xmlns:p14="http://schemas.microsoft.com/office/powerpoint/2010/main" val="27703797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Difference Score Analysis</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786733170"/>
              </p:ext>
            </p:extLst>
          </p:nvPr>
        </p:nvGraphicFramePr>
        <p:xfrm>
          <a:off x="858317" y="3246696"/>
          <a:ext cx="3225800" cy="2489200"/>
        </p:xfrm>
        <a:graphic>
          <a:graphicData uri="http://schemas.openxmlformats.org/presentationml/2006/ole">
            <mc:AlternateContent xmlns:mc="http://schemas.openxmlformats.org/markup-compatibility/2006">
              <mc:Choice xmlns:v="urn:schemas-microsoft-com:vml" Requires="v">
                <p:oleObj spid="_x0000_s2062" name="Document" r:id="rId4" imgW="3225800" imgH="2489200" progId="Word.Document.12">
                  <p:embed/>
                </p:oleObj>
              </mc:Choice>
              <mc:Fallback>
                <p:oleObj name="Document" r:id="rId4" imgW="3225800" imgH="2489200" progId="Word.Document.12">
                  <p:embed/>
                  <p:pic>
                    <p:nvPicPr>
                      <p:cNvPr id="0" name=""/>
                      <p:cNvPicPr/>
                      <p:nvPr/>
                    </p:nvPicPr>
                    <p:blipFill>
                      <a:blip r:embed="rId5"/>
                      <a:stretch>
                        <a:fillRect/>
                      </a:stretch>
                    </p:blipFill>
                    <p:spPr>
                      <a:xfrm>
                        <a:off x="858317" y="3246696"/>
                        <a:ext cx="3225800" cy="248920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479188427"/>
              </p:ext>
            </p:extLst>
          </p:nvPr>
        </p:nvGraphicFramePr>
        <p:xfrm>
          <a:off x="4898088" y="3259396"/>
          <a:ext cx="3086100" cy="2476500"/>
        </p:xfrm>
        <a:graphic>
          <a:graphicData uri="http://schemas.openxmlformats.org/presentationml/2006/ole">
            <mc:AlternateContent xmlns:mc="http://schemas.openxmlformats.org/markup-compatibility/2006">
              <mc:Choice xmlns:v="urn:schemas-microsoft-com:vml" Requires="v">
                <p:oleObj spid="_x0000_s2063" name="Document" r:id="rId7" imgW="3086100" imgH="2476500" progId="Word.Document.12">
                  <p:embed/>
                </p:oleObj>
              </mc:Choice>
              <mc:Fallback>
                <p:oleObj name="Document" r:id="rId7" imgW="3086100" imgH="2476500" progId="Word.Document.12">
                  <p:embed/>
                  <p:pic>
                    <p:nvPicPr>
                      <p:cNvPr id="0" name=""/>
                      <p:cNvPicPr/>
                      <p:nvPr/>
                    </p:nvPicPr>
                    <p:blipFill>
                      <a:blip r:embed="rId8"/>
                      <a:stretch>
                        <a:fillRect/>
                      </a:stretch>
                    </p:blipFill>
                    <p:spPr>
                      <a:xfrm>
                        <a:off x="4898088" y="3259396"/>
                        <a:ext cx="3086100" cy="2476500"/>
                      </a:xfrm>
                      <a:prstGeom prst="rect">
                        <a:avLst/>
                      </a:prstGeom>
                    </p:spPr>
                  </p:pic>
                </p:oleObj>
              </mc:Fallback>
            </mc:AlternateContent>
          </a:graphicData>
        </a:graphic>
      </p:graphicFrame>
    </p:spTree>
    <p:extLst>
      <p:ext uri="{BB962C8B-B14F-4D97-AF65-F5344CB8AC3E}">
        <p14:creationId xmlns:p14="http://schemas.microsoft.com/office/powerpoint/2010/main" val="10587323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Females respond significantly faster than males to disgust words</a:t>
            </a:r>
          </a:p>
          <a:p>
            <a:r>
              <a:rPr lang="en-US" dirty="0" smtClean="0"/>
              <a:t>Females scored significantly higher than males on DPSS-R Propensity &amp; Sensitivity</a:t>
            </a:r>
          </a:p>
          <a:p>
            <a:r>
              <a:rPr lang="en-US" dirty="0" smtClean="0"/>
              <a:t>No differences in error rates between males and females</a:t>
            </a:r>
          </a:p>
          <a:p>
            <a:r>
              <a:rPr lang="en-US" dirty="0" smtClean="0"/>
              <a:t>No differential effect of mood state on processing of disgust words</a:t>
            </a:r>
          </a:p>
          <a:p>
            <a:r>
              <a:rPr lang="en-US" dirty="0" smtClean="0"/>
              <a:t>Results suggest that sex difference in disgust sensitivity exists at the level of processing disgust-relevant </a:t>
            </a:r>
            <a:r>
              <a:rPr lang="en-US" dirty="0" smtClean="0"/>
              <a:t>stimuli</a:t>
            </a:r>
          </a:p>
          <a:p>
            <a:r>
              <a:rPr lang="en-US" dirty="0" smtClean="0"/>
              <a:t>Findings may reflect stronger mental representations of disgust or more refined categorization of disgust in females than males</a:t>
            </a:r>
          </a:p>
          <a:p>
            <a:r>
              <a:rPr lang="en-US" dirty="0" smtClean="0"/>
              <a:t> </a:t>
            </a:r>
            <a:r>
              <a:rPr lang="en-US" dirty="0" smtClean="0"/>
              <a:t>Further </a:t>
            </a:r>
            <a:r>
              <a:rPr lang="en-US" dirty="0" smtClean="0"/>
              <a:t>research needed to determine whether this sex difference in processing contributes to sex differences in vulnerability to disgust-relevant anxiety disorders</a:t>
            </a:r>
            <a:endParaRPr lang="en-US" dirty="0"/>
          </a:p>
        </p:txBody>
      </p:sp>
    </p:spTree>
    <p:extLst>
      <p:ext uri="{BB962C8B-B14F-4D97-AF65-F5344CB8AC3E}">
        <p14:creationId xmlns:p14="http://schemas.microsoft.com/office/powerpoint/2010/main" val="727803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Sex Differences in Disgust Sensitivity</a:t>
            </a:r>
            <a:endParaRPr lang="en-US" dirty="0"/>
          </a:p>
        </p:txBody>
      </p:sp>
      <p:sp>
        <p:nvSpPr>
          <p:cNvPr id="3" name="Content Placeholder 2"/>
          <p:cNvSpPr>
            <a:spLocks noGrp="1"/>
          </p:cNvSpPr>
          <p:nvPr>
            <p:ph idx="1"/>
          </p:nvPr>
        </p:nvSpPr>
        <p:spPr/>
        <p:txBody>
          <a:bodyPr/>
          <a:lstStyle/>
          <a:p>
            <a:r>
              <a:rPr lang="en-US" dirty="0" smtClean="0"/>
              <a:t>Females usually score higher on questionnaire measures of disgust sensitivity</a:t>
            </a:r>
          </a:p>
          <a:p>
            <a:pPr lvl="1"/>
            <a:r>
              <a:rPr lang="en-US" dirty="0" smtClean="0"/>
              <a:t>Connolly, </a:t>
            </a:r>
            <a:r>
              <a:rPr lang="en-US" dirty="0" err="1" smtClean="0"/>
              <a:t>Olatunji</a:t>
            </a:r>
            <a:r>
              <a:rPr lang="en-US" dirty="0" smtClean="0"/>
              <a:t> &amp; </a:t>
            </a:r>
            <a:r>
              <a:rPr lang="en-US" dirty="0" err="1" smtClean="0"/>
              <a:t>Lohr</a:t>
            </a:r>
            <a:r>
              <a:rPr lang="en-US" dirty="0" smtClean="0"/>
              <a:t> (2007)</a:t>
            </a:r>
          </a:p>
          <a:p>
            <a:r>
              <a:rPr lang="en-US" dirty="0" smtClean="0"/>
              <a:t>Females score higher on measures of both disgust propensity and sensitivity (DPSS-R)</a:t>
            </a:r>
          </a:p>
          <a:p>
            <a:pPr lvl="1"/>
            <a:r>
              <a:rPr lang="en-US" dirty="0" smtClean="0"/>
              <a:t>Davey, MacDonald, </a:t>
            </a:r>
            <a:r>
              <a:rPr lang="en-US" dirty="0" err="1" smtClean="0"/>
              <a:t>Kollokho</a:t>
            </a:r>
            <a:r>
              <a:rPr lang="en-US" dirty="0" smtClean="0"/>
              <a:t> &amp; Davie, unpublished</a:t>
            </a:r>
          </a:p>
        </p:txBody>
      </p:sp>
    </p:spTree>
    <p:extLst>
      <p:ext uri="{BB962C8B-B14F-4D97-AF65-F5344CB8AC3E}">
        <p14:creationId xmlns:p14="http://schemas.microsoft.com/office/powerpoint/2010/main" val="19543030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Disgust &amp; Anxiety Disorders</a:t>
            </a:r>
            <a:endParaRPr lang="en-US" dirty="0"/>
          </a:p>
        </p:txBody>
      </p:sp>
      <p:sp>
        <p:nvSpPr>
          <p:cNvPr id="3" name="Content Placeholder 2"/>
          <p:cNvSpPr>
            <a:spLocks noGrp="1"/>
          </p:cNvSpPr>
          <p:nvPr>
            <p:ph idx="1"/>
          </p:nvPr>
        </p:nvSpPr>
        <p:spPr/>
        <p:txBody>
          <a:bodyPr/>
          <a:lstStyle/>
          <a:p>
            <a:r>
              <a:rPr lang="en-US" dirty="0" smtClean="0"/>
              <a:t>Higher incidence of anxiety disorders in females than males (</a:t>
            </a:r>
            <a:r>
              <a:rPr lang="en-US" dirty="0" err="1" smtClean="0"/>
              <a:t>Fredrikson</a:t>
            </a:r>
            <a:r>
              <a:rPr lang="en-US" dirty="0" smtClean="0"/>
              <a:t> et al., 1996; </a:t>
            </a:r>
            <a:r>
              <a:rPr lang="en-US" dirty="0" err="1" smtClean="0"/>
              <a:t>Gullone</a:t>
            </a:r>
            <a:r>
              <a:rPr lang="en-US" dirty="0" smtClean="0"/>
              <a:t> et al., 2001)</a:t>
            </a:r>
          </a:p>
          <a:p>
            <a:r>
              <a:rPr lang="en-US" dirty="0" smtClean="0"/>
              <a:t>In disgust-relevant disorders this difference may be mediated by sex differences in disgust sensitivity</a:t>
            </a:r>
          </a:p>
          <a:p>
            <a:pPr lvl="1"/>
            <a:r>
              <a:rPr lang="en-US" dirty="0" smtClean="0"/>
              <a:t>Blood-injection-injury fear (</a:t>
            </a:r>
            <a:r>
              <a:rPr lang="en-US" dirty="0" err="1" smtClean="0"/>
              <a:t>Olatunji</a:t>
            </a:r>
            <a:r>
              <a:rPr lang="en-US" dirty="0" smtClean="0"/>
              <a:t>, </a:t>
            </a:r>
            <a:r>
              <a:rPr lang="en-US" dirty="0" err="1" smtClean="0"/>
              <a:t>Arrindell</a:t>
            </a:r>
            <a:r>
              <a:rPr lang="en-US" dirty="0" smtClean="0"/>
              <a:t> &amp; </a:t>
            </a:r>
            <a:r>
              <a:rPr lang="en-US" dirty="0" err="1" smtClean="0"/>
              <a:t>Lohr</a:t>
            </a:r>
            <a:r>
              <a:rPr lang="en-US" dirty="0" smtClean="0"/>
              <a:t>, 2005)</a:t>
            </a:r>
          </a:p>
          <a:p>
            <a:pPr lvl="1"/>
            <a:r>
              <a:rPr lang="en-US" dirty="0" smtClean="0"/>
              <a:t>Contamination fears (</a:t>
            </a:r>
            <a:r>
              <a:rPr lang="en-US" dirty="0" err="1" smtClean="0"/>
              <a:t>Olatunji</a:t>
            </a:r>
            <a:r>
              <a:rPr lang="en-US" dirty="0" smtClean="0"/>
              <a:t>, </a:t>
            </a:r>
            <a:r>
              <a:rPr lang="en-US" dirty="0" err="1" smtClean="0"/>
              <a:t>Arrindell</a:t>
            </a:r>
            <a:r>
              <a:rPr lang="en-US" dirty="0" smtClean="0"/>
              <a:t>, </a:t>
            </a:r>
            <a:r>
              <a:rPr lang="en-US" dirty="0" err="1" smtClean="0"/>
              <a:t>Sawchuk</a:t>
            </a:r>
            <a:r>
              <a:rPr lang="en-US" dirty="0" smtClean="0"/>
              <a:t> &amp; </a:t>
            </a:r>
            <a:r>
              <a:rPr lang="en-US" dirty="0" err="1" smtClean="0"/>
              <a:t>Lohr</a:t>
            </a:r>
            <a:r>
              <a:rPr lang="en-US" dirty="0" smtClean="0"/>
              <a:t>, 2005)</a:t>
            </a:r>
          </a:p>
          <a:p>
            <a:pPr lvl="1"/>
            <a:r>
              <a:rPr lang="en-US" dirty="0" smtClean="0"/>
              <a:t>Small animal fears (Davey, 1994)</a:t>
            </a:r>
          </a:p>
        </p:txBody>
      </p:sp>
    </p:spTree>
    <p:extLst>
      <p:ext uri="{BB962C8B-B14F-4D97-AF65-F5344CB8AC3E}">
        <p14:creationId xmlns:p14="http://schemas.microsoft.com/office/powerpoint/2010/main" val="8688825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Problems with Inventory Measures</a:t>
            </a:r>
            <a:endParaRPr lang="en-US" dirty="0"/>
          </a:p>
        </p:txBody>
      </p:sp>
      <p:sp>
        <p:nvSpPr>
          <p:cNvPr id="3" name="Content Placeholder 2"/>
          <p:cNvSpPr>
            <a:spLocks noGrp="1"/>
          </p:cNvSpPr>
          <p:nvPr>
            <p:ph idx="1"/>
          </p:nvPr>
        </p:nvSpPr>
        <p:spPr/>
        <p:txBody>
          <a:bodyPr/>
          <a:lstStyle/>
          <a:p>
            <a:r>
              <a:rPr lang="en-US" dirty="0" smtClean="0"/>
              <a:t>Self-report measures prone to response bias</a:t>
            </a:r>
          </a:p>
          <a:p>
            <a:r>
              <a:rPr lang="en-US" dirty="0" smtClean="0"/>
              <a:t>Sex differences in social acceptability of responses</a:t>
            </a:r>
          </a:p>
          <a:p>
            <a:r>
              <a:rPr lang="en-US" dirty="0" smtClean="0"/>
              <a:t>Need for more direct measures of response biases to disgust stimuli</a:t>
            </a:r>
            <a:endParaRPr lang="en-US" dirty="0"/>
          </a:p>
        </p:txBody>
      </p:sp>
    </p:spTree>
    <p:extLst>
      <p:ext uri="{BB962C8B-B14F-4D97-AF65-F5344CB8AC3E}">
        <p14:creationId xmlns:p14="http://schemas.microsoft.com/office/powerpoint/2010/main" val="36597890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Lexical Decision Task</a:t>
            </a:r>
            <a:endParaRPr lang="en-US" dirty="0"/>
          </a:p>
        </p:txBody>
      </p:sp>
      <p:sp>
        <p:nvSpPr>
          <p:cNvPr id="3" name="Content Placeholder 2"/>
          <p:cNvSpPr>
            <a:spLocks noGrp="1"/>
          </p:cNvSpPr>
          <p:nvPr>
            <p:ph idx="1"/>
          </p:nvPr>
        </p:nvSpPr>
        <p:spPr/>
        <p:txBody>
          <a:bodyPr/>
          <a:lstStyle/>
          <a:p>
            <a:r>
              <a:rPr lang="en-US" dirty="0" smtClean="0"/>
              <a:t>A word information processing task</a:t>
            </a:r>
          </a:p>
          <a:p>
            <a:r>
              <a:rPr lang="en-US" dirty="0" smtClean="0"/>
              <a:t>Reaction times associated with the task reflect the cognitive load required to process the word (</a:t>
            </a:r>
            <a:r>
              <a:rPr lang="en-US" dirty="0" err="1" smtClean="0"/>
              <a:t>Coltheart</a:t>
            </a:r>
            <a:r>
              <a:rPr lang="en-US" dirty="0" smtClean="0"/>
              <a:t> et al., 1977)</a:t>
            </a:r>
          </a:p>
          <a:p>
            <a:r>
              <a:rPr lang="en-GB" dirty="0"/>
              <a:t>P</a:t>
            </a:r>
            <a:r>
              <a:rPr lang="en-GB" dirty="0" smtClean="0"/>
              <a:t>articipants </a:t>
            </a:r>
            <a:r>
              <a:rPr lang="en-GB" dirty="0"/>
              <a:t>are required to decide whether letter-strings are words or non-</a:t>
            </a:r>
            <a:r>
              <a:rPr lang="en-GB" dirty="0" smtClean="0"/>
              <a:t>words</a:t>
            </a:r>
          </a:p>
          <a:p>
            <a:r>
              <a:rPr lang="en-GB" dirty="0" smtClean="0"/>
              <a:t>Participants are usually faster to correctly identify words congruent with their mood (</a:t>
            </a:r>
            <a:r>
              <a:rPr lang="en-GB" dirty="0" err="1" smtClean="0"/>
              <a:t>Olafson</a:t>
            </a:r>
            <a:r>
              <a:rPr lang="en-GB" dirty="0" smtClean="0"/>
              <a:t> &amp; Ferraro, 2001)</a:t>
            </a:r>
          </a:p>
          <a:p>
            <a:r>
              <a:rPr lang="en-GB" dirty="0" smtClean="0"/>
              <a:t>Task is used extensively in the anxiety and depression literature, but less so in the domain of disgust</a:t>
            </a:r>
            <a:endParaRPr lang="en-US" dirty="0" smtClean="0"/>
          </a:p>
          <a:p>
            <a:endParaRPr lang="en-US" dirty="0"/>
          </a:p>
        </p:txBody>
      </p:sp>
    </p:spTree>
    <p:extLst>
      <p:ext uri="{BB962C8B-B14F-4D97-AF65-F5344CB8AC3E}">
        <p14:creationId xmlns:p14="http://schemas.microsoft.com/office/powerpoint/2010/main" val="31741025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the Study</a:t>
            </a:r>
            <a:endParaRPr lang="en-US" dirty="0"/>
          </a:p>
        </p:txBody>
      </p:sp>
      <p:sp>
        <p:nvSpPr>
          <p:cNvPr id="3" name="Content Placeholder 2"/>
          <p:cNvSpPr>
            <a:spLocks noGrp="1"/>
          </p:cNvSpPr>
          <p:nvPr>
            <p:ph idx="1"/>
          </p:nvPr>
        </p:nvSpPr>
        <p:spPr/>
        <p:txBody>
          <a:bodyPr/>
          <a:lstStyle/>
          <a:p>
            <a:r>
              <a:rPr lang="en-US" dirty="0" smtClean="0"/>
              <a:t>Use a Lexical </a:t>
            </a:r>
            <a:r>
              <a:rPr lang="en-US" dirty="0"/>
              <a:t>D</a:t>
            </a:r>
            <a:r>
              <a:rPr lang="en-US" dirty="0" smtClean="0"/>
              <a:t>ecision Task to:</a:t>
            </a:r>
          </a:p>
          <a:p>
            <a:pPr lvl="1"/>
            <a:r>
              <a:rPr lang="en-US" dirty="0" smtClean="0"/>
              <a:t>Investigate the effect of mood state (disgust v neutral) on processing of disgust words</a:t>
            </a:r>
          </a:p>
          <a:p>
            <a:pPr lvl="1"/>
            <a:r>
              <a:rPr lang="en-US" dirty="0" smtClean="0"/>
              <a:t>Investigate the effect of participant’s sex on processing of disgust words</a:t>
            </a:r>
          </a:p>
          <a:p>
            <a:r>
              <a:rPr lang="en-US" dirty="0" smtClean="0"/>
              <a:t>If females process disgust words more quickly than males, this would provide support for the view that sex differences in disgust reflect genuine underlying differences in emotion processing rather than mere social desirability effects</a:t>
            </a:r>
            <a:endParaRPr lang="en-US" dirty="0"/>
          </a:p>
        </p:txBody>
      </p:sp>
    </p:spTree>
    <p:extLst>
      <p:ext uri="{BB962C8B-B14F-4D97-AF65-F5344CB8AC3E}">
        <p14:creationId xmlns:p14="http://schemas.microsoft.com/office/powerpoint/2010/main" val="8750676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Participants</a:t>
            </a:r>
            <a:endParaRPr lang="en-US" dirty="0"/>
          </a:p>
        </p:txBody>
      </p:sp>
      <p:sp>
        <p:nvSpPr>
          <p:cNvPr id="3" name="Content Placeholder 2"/>
          <p:cNvSpPr>
            <a:spLocks noGrp="1"/>
          </p:cNvSpPr>
          <p:nvPr>
            <p:ph idx="1"/>
          </p:nvPr>
        </p:nvSpPr>
        <p:spPr/>
        <p:txBody>
          <a:bodyPr/>
          <a:lstStyle/>
          <a:p>
            <a:r>
              <a:rPr lang="en-GB" dirty="0"/>
              <a:t>62 undergraduate and postgraduate students aged 18 to 36 </a:t>
            </a:r>
            <a:r>
              <a:rPr lang="en-GB" i="1" dirty="0"/>
              <a:t>(M= 21.82, SD= 3.80),</a:t>
            </a:r>
            <a:r>
              <a:rPr lang="en-GB" dirty="0"/>
              <a:t> from the University of Sussex, participated in the experiment</a:t>
            </a:r>
            <a:r>
              <a:rPr lang="en-GB" dirty="0" smtClean="0"/>
              <a:t>.</a:t>
            </a:r>
          </a:p>
          <a:p>
            <a:r>
              <a:rPr lang="en-GB" dirty="0" smtClean="0"/>
              <a:t>30 </a:t>
            </a:r>
            <a:r>
              <a:rPr lang="en-GB" dirty="0"/>
              <a:t>were male, aged 18-36 (</a:t>
            </a:r>
            <a:r>
              <a:rPr lang="en-GB" i="1" dirty="0"/>
              <a:t>M= </a:t>
            </a:r>
            <a:r>
              <a:rPr lang="en-GB" dirty="0"/>
              <a:t>22.57, </a:t>
            </a:r>
            <a:r>
              <a:rPr lang="en-GB" i="1" dirty="0"/>
              <a:t>SD=</a:t>
            </a:r>
            <a:r>
              <a:rPr lang="en-GB" dirty="0"/>
              <a:t> 4.35) and 32 were female, aged 18-32 (</a:t>
            </a:r>
            <a:r>
              <a:rPr lang="en-GB" i="1" dirty="0"/>
              <a:t>M</a:t>
            </a:r>
            <a:r>
              <a:rPr lang="en-GB" dirty="0"/>
              <a:t>= 21.12. </a:t>
            </a:r>
            <a:r>
              <a:rPr lang="en-GB" i="1" dirty="0"/>
              <a:t>SD=</a:t>
            </a:r>
            <a:r>
              <a:rPr lang="en-GB" dirty="0"/>
              <a:t> 3.11</a:t>
            </a:r>
            <a:r>
              <a:rPr lang="en-GB" dirty="0" smtClean="0"/>
              <a:t>)</a:t>
            </a:r>
          </a:p>
          <a:p>
            <a:r>
              <a:rPr lang="en-GB" dirty="0" smtClean="0"/>
              <a:t>All </a:t>
            </a:r>
            <a:r>
              <a:rPr lang="en-GB" dirty="0"/>
              <a:t>participants were volunteers who were offered entry into a prize draw as an incentive for taking part.</a:t>
            </a:r>
            <a:endParaRPr lang="en-GB" b="1" dirty="0"/>
          </a:p>
          <a:p>
            <a:endParaRPr lang="en-US" dirty="0"/>
          </a:p>
        </p:txBody>
      </p:sp>
    </p:spTree>
    <p:extLst>
      <p:ext uri="{BB962C8B-B14F-4D97-AF65-F5344CB8AC3E}">
        <p14:creationId xmlns:p14="http://schemas.microsoft.com/office/powerpoint/2010/main" val="35756019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a:t>
            </a:r>
            <a:endParaRPr lang="en-US" dirty="0"/>
          </a:p>
        </p:txBody>
      </p:sp>
      <p:sp>
        <p:nvSpPr>
          <p:cNvPr id="3" name="Content Placeholder 2"/>
          <p:cNvSpPr>
            <a:spLocks noGrp="1"/>
          </p:cNvSpPr>
          <p:nvPr>
            <p:ph idx="1"/>
          </p:nvPr>
        </p:nvSpPr>
        <p:spPr/>
        <p:txBody>
          <a:bodyPr/>
          <a:lstStyle/>
          <a:p>
            <a:r>
              <a:rPr lang="en-GB" dirty="0"/>
              <a:t>The experiment employed a 2 (sex: male, female) x 2 (mood induction group: disgust, neutral) x 3 (word type: disgust; neutral; pseudo-word) mixed design</a:t>
            </a:r>
            <a:r>
              <a:rPr lang="en-GB" dirty="0" smtClean="0"/>
              <a:t>.</a:t>
            </a:r>
          </a:p>
          <a:p>
            <a:r>
              <a:rPr lang="en-GB" dirty="0" smtClean="0"/>
              <a:t>The </a:t>
            </a:r>
            <a:r>
              <a:rPr lang="en-GB" dirty="0"/>
              <a:t>between subjects variables were sex and mood induction group and the within subjects factor was word-type</a:t>
            </a:r>
            <a:r>
              <a:rPr lang="en-GB" dirty="0" smtClean="0"/>
              <a:t>.</a:t>
            </a:r>
          </a:p>
          <a:p>
            <a:r>
              <a:rPr lang="en-GB" dirty="0" smtClean="0"/>
              <a:t>The </a:t>
            </a:r>
            <a:r>
              <a:rPr lang="en-GB" dirty="0"/>
              <a:t>dependent variable was reaction time, which had three levels: disgust, neutral and pseudo-word reaction times). </a:t>
            </a:r>
            <a:endParaRPr lang="en-GB" b="1" dirty="0"/>
          </a:p>
          <a:p>
            <a:endParaRPr lang="en-US" dirty="0"/>
          </a:p>
        </p:txBody>
      </p:sp>
    </p:spTree>
    <p:extLst>
      <p:ext uri="{BB962C8B-B14F-4D97-AF65-F5344CB8AC3E}">
        <p14:creationId xmlns:p14="http://schemas.microsoft.com/office/powerpoint/2010/main" val="32720274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p:txBody>
          <a:bodyPr/>
          <a:lstStyle/>
          <a:p>
            <a:r>
              <a:rPr lang="en-US" dirty="0" smtClean="0"/>
              <a:t>HADS &amp; DPSS-R</a:t>
            </a:r>
          </a:p>
          <a:p>
            <a:r>
              <a:rPr lang="en-US" dirty="0" smtClean="0"/>
              <a:t>VAS Mood Measures 1</a:t>
            </a:r>
          </a:p>
          <a:p>
            <a:r>
              <a:rPr lang="en-US" dirty="0" smtClean="0"/>
              <a:t>DISGUST &amp; NEUTRAL mood inductions</a:t>
            </a:r>
          </a:p>
          <a:p>
            <a:r>
              <a:rPr lang="en-US" dirty="0" smtClean="0"/>
              <a:t>VAS Mood Measures 2</a:t>
            </a:r>
          </a:p>
          <a:p>
            <a:r>
              <a:rPr lang="en-US" dirty="0" smtClean="0"/>
              <a:t>Lexical Decision Task</a:t>
            </a:r>
          </a:p>
          <a:p>
            <a:r>
              <a:rPr lang="en-US" dirty="0" smtClean="0"/>
              <a:t>Debriefing &amp; Thanks</a:t>
            </a:r>
            <a:endParaRPr lang="en-US" dirty="0"/>
          </a:p>
        </p:txBody>
      </p:sp>
    </p:spTree>
    <p:extLst>
      <p:ext uri="{BB962C8B-B14F-4D97-AF65-F5344CB8AC3E}">
        <p14:creationId xmlns:p14="http://schemas.microsoft.com/office/powerpoint/2010/main" val="20770368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Perspective.thmx</Template>
  <TotalTime>90</TotalTime>
  <Words>1262</Words>
  <Application>Microsoft Macintosh PowerPoint</Application>
  <PresentationFormat>On-screen Show (4:3)</PresentationFormat>
  <Paragraphs>71</Paragraphs>
  <Slides>16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Perspective</vt:lpstr>
      <vt:lpstr>Document</vt:lpstr>
      <vt:lpstr>Attention bias to disgust in females: The Lexical Decision Task as an implicit measure of sex differences in disgust sensitivity</vt:lpstr>
      <vt:lpstr>Sex Differences in Disgust Sensitivity</vt:lpstr>
      <vt:lpstr>Disgust &amp; Anxiety Disorders</vt:lpstr>
      <vt:lpstr>Problems with Inventory Measures</vt:lpstr>
      <vt:lpstr>The Lexical Decision Task</vt:lpstr>
      <vt:lpstr>Purpose of the Study</vt:lpstr>
      <vt:lpstr>Participants</vt:lpstr>
      <vt:lpstr>Design</vt:lpstr>
      <vt:lpstr>Procedure</vt:lpstr>
      <vt:lpstr>Lexical Decision Task</vt:lpstr>
      <vt:lpstr>Results: Mood Inductions</vt:lpstr>
      <vt:lpstr>Comparability of Groups</vt:lpstr>
      <vt:lpstr>Reaction Time Data</vt:lpstr>
      <vt:lpstr>Reaction Time: Disgust Words</vt:lpstr>
      <vt:lpstr>Difference Score Analysis</vt:lpstr>
      <vt:lpstr>Conclusions</vt:lpstr>
    </vt:vector>
  </TitlesOfParts>
  <Company>Sussex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Attention bias to disgust in females: The Lexical Decision Task as an implicit measure of sex differences in disgust sensitivity</dc:title>
  <dc:creator>Graham Davey</dc:creator>
  <cp:lastModifiedBy>Graham Davey</cp:lastModifiedBy>
  <cp:revision>15</cp:revision>
  <cp:lastPrinted>2011-11-04T10:19:22Z</cp:lastPrinted>
  <dcterms:created xsi:type="dcterms:W3CDTF">2011-11-04T08:56:02Z</dcterms:created>
  <dcterms:modified xsi:type="dcterms:W3CDTF">2011-11-04T10:28:57Z</dcterms:modified>
</cp:coreProperties>
</file>